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4" r:id="rId4"/>
    <p:sldId id="260" r:id="rId5"/>
    <p:sldId id="261" r:id="rId6"/>
    <p:sldId id="262" r:id="rId7"/>
    <p:sldId id="256" r:id="rId8"/>
    <p:sldId id="263" r:id="rId9"/>
    <p:sldId id="258"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33"/>
    <a:srgbClr val="0033CC"/>
    <a:srgbClr val="00518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p:cViewPr varScale="1">
        <p:scale>
          <a:sx n="81" d="100"/>
          <a:sy n="81" d="100"/>
        </p:scale>
        <p:origin x="1483"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9908A3A-7520-4338-B590-972C1AC39369}" type="datetimeFigureOut">
              <a:rPr lang="en-GB" smtClean="0"/>
              <a:t>01/01/2026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2254825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908A3A-7520-4338-B590-972C1AC39369}" type="datetimeFigureOut">
              <a:rPr lang="en-GB" smtClean="0"/>
              <a:t>01/01/2026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3367887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908A3A-7520-4338-B590-972C1AC39369}" type="datetimeFigureOut">
              <a:rPr lang="en-GB" smtClean="0"/>
              <a:t>01/01/2026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1368614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9908A3A-7520-4338-B590-972C1AC39369}" type="datetimeFigureOut">
              <a:rPr lang="en-GB" smtClean="0"/>
              <a:t>01/01/2026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2844154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9908A3A-7520-4338-B590-972C1AC39369}" type="datetimeFigureOut">
              <a:rPr lang="en-GB" smtClean="0"/>
              <a:t>01/01/2026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636879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9908A3A-7520-4338-B590-972C1AC39369}" type="datetimeFigureOut">
              <a:rPr lang="en-GB" smtClean="0"/>
              <a:t>01/01/2026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4289549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908A3A-7520-4338-B590-972C1AC39369}" type="datetimeFigureOut">
              <a:rPr lang="en-GB" smtClean="0"/>
              <a:t>01/01/2026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346402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908A3A-7520-4338-B590-972C1AC39369}" type="datetimeFigureOut">
              <a:rPr lang="en-GB" smtClean="0"/>
              <a:t>01/01/2026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2452681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908A3A-7520-4338-B590-972C1AC39369}" type="datetimeFigureOut">
              <a:rPr lang="en-GB" smtClean="0"/>
              <a:t>01/01/2026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2703161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908A3A-7520-4338-B590-972C1AC39369}" type="datetimeFigureOut">
              <a:rPr lang="en-GB" smtClean="0"/>
              <a:t>01/01/2026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3527507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9908A3A-7520-4338-B590-972C1AC39369}" type="datetimeFigureOut">
              <a:rPr lang="en-GB" smtClean="0"/>
              <a:t>01/01/2026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3534C-F70E-42A7-864F-6AA01BEEFBD0}" type="slidenum">
              <a:rPr lang="en-GB" smtClean="0"/>
              <a:t>‹#›</a:t>
            </a:fld>
            <a:endParaRPr lang="en-GB"/>
          </a:p>
        </p:txBody>
      </p:sp>
    </p:spTree>
    <p:extLst>
      <p:ext uri="{BB962C8B-B14F-4D97-AF65-F5344CB8AC3E}">
        <p14:creationId xmlns:p14="http://schemas.microsoft.com/office/powerpoint/2010/main" val="2876589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908A3A-7520-4338-B590-972C1AC39369}" type="datetimeFigureOut">
              <a:rPr lang="en-GB" smtClean="0"/>
              <a:t>01/01/2026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23534C-F70E-42A7-864F-6AA01BEEFBD0}" type="slidenum">
              <a:rPr lang="en-GB" smtClean="0"/>
              <a:t>‹#›</a:t>
            </a:fld>
            <a:endParaRPr lang="en-GB"/>
          </a:p>
        </p:txBody>
      </p:sp>
    </p:spTree>
    <p:extLst>
      <p:ext uri="{BB962C8B-B14F-4D97-AF65-F5344CB8AC3E}">
        <p14:creationId xmlns:p14="http://schemas.microsoft.com/office/powerpoint/2010/main" val="742171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1224186" y="188640"/>
            <a:ext cx="6695628" cy="2088232"/>
          </a:xfrm>
        </p:spPr>
        <p:txBody>
          <a:bodyPr>
            <a:normAutofit/>
          </a:bodyPr>
          <a:lstStyle/>
          <a:p>
            <a:r>
              <a:rPr lang="en-GB" sz="4800" dirty="0">
                <a:solidFill>
                  <a:srgbClr val="339933"/>
                </a:solidFill>
              </a:rPr>
              <a:t>The Importance of </a:t>
            </a:r>
            <a:br>
              <a:rPr lang="en-GB" sz="4800" dirty="0">
                <a:solidFill>
                  <a:srgbClr val="339933"/>
                </a:solidFill>
              </a:rPr>
            </a:br>
            <a:r>
              <a:rPr lang="en-GB" sz="4800" dirty="0">
                <a:solidFill>
                  <a:srgbClr val="339933"/>
                </a:solidFill>
              </a:rPr>
              <a:t>Reading</a:t>
            </a:r>
          </a:p>
        </p:txBody>
      </p:sp>
      <p:pic>
        <p:nvPicPr>
          <p:cNvPr id="8" name="Picture 7">
            <a:extLst>
              <a:ext uri="{FF2B5EF4-FFF2-40B4-BE49-F238E27FC236}">
                <a16:creationId xmlns:a16="http://schemas.microsoft.com/office/drawing/2014/main" id="{6ABE0FAA-2814-4126-8DCC-72878BED02D4}"/>
              </a:ext>
            </a:extLst>
          </p:cNvPr>
          <p:cNvPicPr>
            <a:picLocks noChangeAspect="1"/>
          </p:cNvPicPr>
          <p:nvPr/>
        </p:nvPicPr>
        <p:blipFill>
          <a:blip r:embed="rId2"/>
          <a:stretch>
            <a:fillRect/>
          </a:stretch>
        </p:blipFill>
        <p:spPr>
          <a:xfrm>
            <a:off x="1735821" y="2492896"/>
            <a:ext cx="6183993" cy="3357025"/>
          </a:xfrm>
          <a:prstGeom prst="rect">
            <a:avLst/>
          </a:prstGeom>
        </p:spPr>
      </p:pic>
      <p:pic>
        <p:nvPicPr>
          <p:cNvPr id="10" name="Picture 2" descr="Ribby With Wrea Primary ...">
            <a:extLst>
              <a:ext uri="{FF2B5EF4-FFF2-40B4-BE49-F238E27FC236}">
                <a16:creationId xmlns:a16="http://schemas.microsoft.com/office/drawing/2014/main" id="{830F6A73-EF02-4CBC-A9AD-5D9D5508A6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69" y="978554"/>
            <a:ext cx="1226034" cy="12260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Ribby With Wrea Primary ...">
            <a:extLst>
              <a:ext uri="{FF2B5EF4-FFF2-40B4-BE49-F238E27FC236}">
                <a16:creationId xmlns:a16="http://schemas.microsoft.com/office/drawing/2014/main" id="{6DF28B9A-80A1-44C9-90BC-021EBB7DC8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6797" y="836712"/>
            <a:ext cx="1226034" cy="1226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377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375" y="160338"/>
            <a:ext cx="8229600" cy="4464496"/>
          </a:xfrm>
        </p:spPr>
        <p:txBody>
          <a:bodyPr>
            <a:normAutofit/>
          </a:bodyPr>
          <a:lstStyle/>
          <a:p>
            <a:r>
              <a:rPr lang="en-GB" sz="2800" b="0" i="0" dirty="0">
                <a:solidFill>
                  <a:srgbClr val="0A0A0A"/>
                </a:solidFill>
                <a:effectLst/>
              </a:rPr>
              <a:t>Reading in primary school is crucial because it </a:t>
            </a:r>
            <a:r>
              <a:rPr lang="en-GB" sz="2800" dirty="0"/>
              <a:t>builds foundational skills for academic success, broadens vocabulary, enhances concentration, boosts imagination, develops empathy, and improves overall cognitive and mental well-being. It allows children to understand the world, build relationships, and excel across the entire curriculum and in life</a:t>
            </a:r>
            <a:r>
              <a:rPr lang="en-GB" sz="2800" b="0" i="0" dirty="0">
                <a:solidFill>
                  <a:srgbClr val="0A0A0A"/>
                </a:solidFill>
                <a:effectLst/>
              </a:rPr>
              <a:t>. </a:t>
            </a:r>
            <a:endParaRPr lang="en-GB" sz="6000" dirty="0"/>
          </a:p>
        </p:txBody>
      </p:sp>
      <p:sp>
        <p:nvSpPr>
          <p:cNvPr id="3" name="AutoShape 2" descr="Young Adults Don't Read. Here's What We Can Do About It. | EdSurge New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14B68673-CF0B-4B03-B1E9-DB4F654C541C}"/>
              </a:ext>
            </a:extLst>
          </p:cNvPr>
          <p:cNvPicPr>
            <a:picLocks noChangeAspect="1"/>
          </p:cNvPicPr>
          <p:nvPr/>
        </p:nvPicPr>
        <p:blipFill>
          <a:blip r:embed="rId2"/>
          <a:stretch>
            <a:fillRect/>
          </a:stretch>
        </p:blipFill>
        <p:spPr>
          <a:xfrm>
            <a:off x="755576" y="4128507"/>
            <a:ext cx="1728192" cy="2305809"/>
          </a:xfrm>
          <a:prstGeom prst="rect">
            <a:avLst/>
          </a:prstGeom>
        </p:spPr>
      </p:pic>
      <p:pic>
        <p:nvPicPr>
          <p:cNvPr id="7" name="Picture 6">
            <a:extLst>
              <a:ext uri="{FF2B5EF4-FFF2-40B4-BE49-F238E27FC236}">
                <a16:creationId xmlns:a16="http://schemas.microsoft.com/office/drawing/2014/main" id="{1D33D897-674F-425F-BBB7-B59BE4C11B09}"/>
              </a:ext>
            </a:extLst>
          </p:cNvPr>
          <p:cNvPicPr>
            <a:picLocks noChangeAspect="1"/>
          </p:cNvPicPr>
          <p:nvPr/>
        </p:nvPicPr>
        <p:blipFill>
          <a:blip r:embed="rId3"/>
          <a:stretch>
            <a:fillRect/>
          </a:stretch>
        </p:blipFill>
        <p:spPr>
          <a:xfrm>
            <a:off x="3851920" y="4144921"/>
            <a:ext cx="1728192" cy="2305809"/>
          </a:xfrm>
          <a:prstGeom prst="rect">
            <a:avLst/>
          </a:prstGeom>
        </p:spPr>
      </p:pic>
      <p:pic>
        <p:nvPicPr>
          <p:cNvPr id="9" name="Picture 8">
            <a:extLst>
              <a:ext uri="{FF2B5EF4-FFF2-40B4-BE49-F238E27FC236}">
                <a16:creationId xmlns:a16="http://schemas.microsoft.com/office/drawing/2014/main" id="{6F6FE19F-6DFA-4F33-8CA3-29CF99F7AE7A}"/>
              </a:ext>
            </a:extLst>
          </p:cNvPr>
          <p:cNvPicPr>
            <a:picLocks noChangeAspect="1"/>
          </p:cNvPicPr>
          <p:nvPr/>
        </p:nvPicPr>
        <p:blipFill>
          <a:blip r:embed="rId4"/>
          <a:stretch>
            <a:fillRect/>
          </a:stretch>
        </p:blipFill>
        <p:spPr>
          <a:xfrm>
            <a:off x="6916737" y="4098366"/>
            <a:ext cx="1766888" cy="2357438"/>
          </a:xfrm>
          <a:prstGeom prst="rect">
            <a:avLst/>
          </a:prstGeom>
        </p:spPr>
      </p:pic>
    </p:spTree>
    <p:extLst>
      <p:ext uri="{BB962C8B-B14F-4D97-AF65-F5344CB8AC3E}">
        <p14:creationId xmlns:p14="http://schemas.microsoft.com/office/powerpoint/2010/main" val="266273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392" y="671013"/>
            <a:ext cx="6912768" cy="1143000"/>
          </a:xfrm>
        </p:spPr>
        <p:txBody>
          <a:bodyPr>
            <a:noAutofit/>
          </a:bodyPr>
          <a:lstStyle/>
          <a:p>
            <a:r>
              <a:rPr lang="en-GB" sz="2400" dirty="0"/>
              <a:t>We aim to make the children at </a:t>
            </a:r>
            <a:r>
              <a:rPr lang="en-GB" sz="2400" dirty="0" err="1"/>
              <a:t>Ribby</a:t>
            </a:r>
            <a:r>
              <a:rPr lang="en-GB" sz="2400" dirty="0"/>
              <a:t> with </a:t>
            </a:r>
            <a:r>
              <a:rPr lang="en-GB" sz="2400" dirty="0" err="1"/>
              <a:t>Wrea</a:t>
            </a:r>
            <a:r>
              <a:rPr lang="en-GB" sz="2400" dirty="0"/>
              <a:t> enthusiastic, fluent and responsive readers who can learn and gain pleasure from the written text.</a:t>
            </a:r>
          </a:p>
        </p:txBody>
      </p:sp>
      <p:sp>
        <p:nvSpPr>
          <p:cNvPr id="4" name="Rectangle 3"/>
          <p:cNvSpPr/>
          <p:nvPr/>
        </p:nvSpPr>
        <p:spPr>
          <a:xfrm>
            <a:off x="1259632" y="2132856"/>
            <a:ext cx="7272808" cy="2062103"/>
          </a:xfrm>
          <a:prstGeom prst="rect">
            <a:avLst/>
          </a:prstGeom>
        </p:spPr>
        <p:txBody>
          <a:bodyPr wrap="square">
            <a:spAutoFit/>
          </a:bodyPr>
          <a:lstStyle/>
          <a:p>
            <a:r>
              <a:rPr lang="en-GB" sz="1600" u="sng" dirty="0">
                <a:latin typeface="+mj-lt"/>
              </a:rPr>
              <a:t>To develop our pupils as readers we:</a:t>
            </a:r>
          </a:p>
          <a:p>
            <a:r>
              <a:rPr lang="en-GB" sz="1600" dirty="0">
                <a:latin typeface="+mj-lt"/>
              </a:rPr>
              <a:t> </a:t>
            </a:r>
          </a:p>
          <a:p>
            <a:pPr marL="285750" indent="-285750">
              <a:buFontTx/>
              <a:buChar char="-"/>
            </a:pPr>
            <a:r>
              <a:rPr lang="en-GB" sz="1600" dirty="0">
                <a:latin typeface="+mj-lt"/>
              </a:rPr>
              <a:t>Teach them to read accurately and fluently using a range of strategies.</a:t>
            </a:r>
          </a:p>
          <a:p>
            <a:pPr marL="285750" indent="-285750">
              <a:buFontTx/>
              <a:buChar char="-"/>
            </a:pPr>
            <a:r>
              <a:rPr lang="en-GB" sz="1600" dirty="0">
                <a:latin typeface="+mj-lt"/>
              </a:rPr>
              <a:t>Help them to understand and respond to what they read using inference and deduction where appropriate.</a:t>
            </a:r>
          </a:p>
          <a:p>
            <a:pPr marL="285750" indent="-285750">
              <a:buFontTx/>
              <a:buChar char="-"/>
            </a:pPr>
            <a:r>
              <a:rPr lang="en-GB" sz="1600" dirty="0">
                <a:latin typeface="+mj-lt"/>
              </a:rPr>
              <a:t>Encourage them to read a wide range of fiction and non-fiction books.</a:t>
            </a:r>
          </a:p>
          <a:p>
            <a:pPr marL="285750" indent="-285750">
              <a:buFontTx/>
              <a:buChar char="-"/>
            </a:pPr>
            <a:r>
              <a:rPr lang="en-GB" sz="1600" dirty="0">
                <a:latin typeface="+mj-lt"/>
              </a:rPr>
              <a:t>Encourage them to read independently and with enjoyment.</a:t>
            </a:r>
          </a:p>
          <a:p>
            <a:pPr marL="285750" indent="-285750">
              <a:buFontTx/>
              <a:buChar char="-"/>
            </a:pPr>
            <a:r>
              <a:rPr lang="en-GB" sz="1600" dirty="0">
                <a:latin typeface="+mj-lt"/>
              </a:rPr>
              <a:t>Teach them how to seek information and learn from the written word.</a:t>
            </a:r>
            <a:endParaRPr lang="en-GB" sz="1600" b="1" dirty="0">
              <a:latin typeface="+mj-lt"/>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611" t="16667" r="42354" b="21619"/>
          <a:stretch/>
        </p:blipFill>
        <p:spPr bwMode="auto">
          <a:xfrm>
            <a:off x="2582184" y="4293096"/>
            <a:ext cx="3816424" cy="2450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Ribby With Wrea Primary ...">
            <a:extLst>
              <a:ext uri="{FF2B5EF4-FFF2-40B4-BE49-F238E27FC236}">
                <a16:creationId xmlns:a16="http://schemas.microsoft.com/office/drawing/2014/main" id="{E33C9FD0-4FB7-4DC7-AE17-2BA5271877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1630" y="692696"/>
            <a:ext cx="927546" cy="92754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Ribby With Wrea Primary ...">
            <a:extLst>
              <a:ext uri="{FF2B5EF4-FFF2-40B4-BE49-F238E27FC236}">
                <a16:creationId xmlns:a16="http://schemas.microsoft.com/office/drawing/2014/main" id="{5E9ECDB2-BB8E-42AE-98CC-CE04644574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56376" y="733191"/>
            <a:ext cx="927546" cy="927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6106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support your child?</a:t>
            </a:r>
          </a:p>
        </p:txBody>
      </p:sp>
      <p:sp>
        <p:nvSpPr>
          <p:cNvPr id="3" name="Content Placeholder 2"/>
          <p:cNvSpPr>
            <a:spLocks noGrp="1"/>
          </p:cNvSpPr>
          <p:nvPr>
            <p:ph idx="1"/>
          </p:nvPr>
        </p:nvSpPr>
        <p:spPr>
          <a:xfrm>
            <a:off x="467544" y="1844824"/>
            <a:ext cx="8229600" cy="4104456"/>
          </a:xfrm>
        </p:spPr>
        <p:txBody>
          <a:bodyPr>
            <a:normAutofit fontScale="92500"/>
          </a:bodyPr>
          <a:lstStyle/>
          <a:p>
            <a:pPr marL="0" indent="0" algn="ctr">
              <a:buNone/>
            </a:pPr>
            <a:r>
              <a:rPr lang="en-GB" sz="2400" dirty="0"/>
              <a:t>It is important that your child reads their school reading books at </a:t>
            </a:r>
            <a:r>
              <a:rPr lang="en-GB" sz="2400" u="sng" dirty="0"/>
              <a:t>least 3 times a week at home</a:t>
            </a:r>
            <a:r>
              <a:rPr lang="en-GB" sz="2400" dirty="0"/>
              <a:t>. These books are specifically chosen to meet your child's reading age and level of understanding. </a:t>
            </a:r>
          </a:p>
          <a:p>
            <a:pPr marL="0" indent="0" algn="ctr">
              <a:buNone/>
            </a:pPr>
            <a:endParaRPr lang="en-GB" sz="2400" dirty="0"/>
          </a:p>
          <a:p>
            <a:pPr marL="0" indent="0" algn="ctr">
              <a:buNone/>
            </a:pPr>
            <a:r>
              <a:rPr lang="en-GB" sz="2400" dirty="0"/>
              <a:t>Make reading part of your daily routine. Your child could read to you whilst you are making tea, just before they go to bed or as soon as they get in from school. </a:t>
            </a:r>
          </a:p>
          <a:p>
            <a:pPr marL="0" indent="0" algn="ctr">
              <a:buNone/>
            </a:pPr>
            <a:endParaRPr lang="en-GB" sz="2400" dirty="0"/>
          </a:p>
          <a:p>
            <a:pPr marL="0" indent="0" algn="ctr">
              <a:buNone/>
            </a:pPr>
            <a:r>
              <a:rPr lang="en-GB" sz="2400" dirty="0"/>
              <a:t>When listening to your child read it is important you talk about any new words your child does not know the meaning of and question their understanding through the book. </a:t>
            </a:r>
          </a:p>
        </p:txBody>
      </p:sp>
    </p:spTree>
    <p:extLst>
      <p:ext uri="{BB962C8B-B14F-4D97-AF65-F5344CB8AC3E}">
        <p14:creationId xmlns:p14="http://schemas.microsoft.com/office/powerpoint/2010/main" val="31532054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2880" y="260648"/>
            <a:ext cx="8229600" cy="1143000"/>
          </a:xfrm>
        </p:spPr>
        <p:txBody>
          <a:bodyPr/>
          <a:lstStyle/>
          <a:p>
            <a:r>
              <a:rPr lang="en-GB" dirty="0"/>
              <a:t>Questions…</a:t>
            </a:r>
          </a:p>
        </p:txBody>
      </p:sp>
      <p:sp>
        <p:nvSpPr>
          <p:cNvPr id="3" name="Content Placeholder 2"/>
          <p:cNvSpPr>
            <a:spLocks noGrp="1"/>
          </p:cNvSpPr>
          <p:nvPr>
            <p:ph idx="1"/>
          </p:nvPr>
        </p:nvSpPr>
        <p:spPr>
          <a:xfrm>
            <a:off x="467544" y="1268760"/>
            <a:ext cx="8229600" cy="5328592"/>
          </a:xfrm>
        </p:spPr>
        <p:txBody>
          <a:bodyPr>
            <a:normAutofit lnSpcReduction="10000"/>
          </a:bodyPr>
          <a:lstStyle/>
          <a:p>
            <a:pPr marL="0" indent="0">
              <a:buNone/>
            </a:pPr>
            <a:r>
              <a:rPr lang="en-GB" sz="1500" b="1" dirty="0"/>
              <a:t>Before your child reads a book, ask:</a:t>
            </a:r>
          </a:p>
          <a:p>
            <a:pPr marL="0" indent="0">
              <a:buNone/>
            </a:pPr>
            <a:r>
              <a:rPr lang="en-GB" sz="1500" dirty="0"/>
              <a:t>What makes you think this book is going to be interesting?</a:t>
            </a:r>
          </a:p>
          <a:p>
            <a:pPr marL="0" indent="0">
              <a:buNone/>
            </a:pPr>
            <a:r>
              <a:rPr lang="en-GB" sz="1500" dirty="0"/>
              <a:t>What do you think the book is going to be about?</a:t>
            </a:r>
          </a:p>
          <a:p>
            <a:pPr marL="0" indent="0">
              <a:buNone/>
            </a:pPr>
            <a:r>
              <a:rPr lang="en-GB" sz="1500" dirty="0"/>
              <a:t>What kind of characters do you think will be in the book?</a:t>
            </a:r>
          </a:p>
          <a:p>
            <a:pPr marL="0" indent="0">
              <a:buNone/>
            </a:pPr>
            <a:r>
              <a:rPr lang="en-GB" sz="1500" dirty="0"/>
              <a:t>What do you think is going to happen?</a:t>
            </a:r>
          </a:p>
          <a:p>
            <a:pPr marL="0" indent="0">
              <a:buNone/>
            </a:pPr>
            <a:endParaRPr lang="en-GB" sz="1500" dirty="0"/>
          </a:p>
          <a:p>
            <a:pPr marL="0" indent="0">
              <a:buNone/>
            </a:pPr>
            <a:r>
              <a:rPr lang="en-GB" sz="1500" b="1" dirty="0"/>
              <a:t>While your child is reading a book, try asking:</a:t>
            </a:r>
          </a:p>
          <a:p>
            <a:pPr marL="0" indent="0">
              <a:buNone/>
            </a:pPr>
            <a:r>
              <a:rPr lang="en-GB" sz="1500" dirty="0"/>
              <a:t>What’s happened so far?</a:t>
            </a:r>
          </a:p>
          <a:p>
            <a:pPr marL="0" indent="0">
              <a:buNone/>
            </a:pPr>
            <a:r>
              <a:rPr lang="en-GB" sz="1500" dirty="0"/>
              <a:t>What do you think will happen next?</a:t>
            </a:r>
          </a:p>
          <a:p>
            <a:pPr marL="0" indent="0">
              <a:buNone/>
            </a:pPr>
            <a:r>
              <a:rPr lang="en-GB" sz="1500" dirty="0"/>
              <a:t>If you were that character, what would you have done differently in that situation?</a:t>
            </a:r>
          </a:p>
          <a:p>
            <a:pPr marL="0" indent="0">
              <a:buNone/>
            </a:pPr>
            <a:r>
              <a:rPr lang="en-GB" sz="1500" dirty="0"/>
              <a:t>What have you learnt about the characters?</a:t>
            </a:r>
          </a:p>
          <a:p>
            <a:pPr marL="0" indent="0">
              <a:buNone/>
            </a:pPr>
            <a:r>
              <a:rPr lang="en-GB" sz="1500" dirty="0"/>
              <a:t>Where is the book set?</a:t>
            </a:r>
          </a:p>
          <a:p>
            <a:pPr marL="0" indent="0">
              <a:buNone/>
            </a:pPr>
            <a:r>
              <a:rPr lang="en-GB" sz="1500" dirty="0"/>
              <a:t>Did you learn any new words or facts so far?</a:t>
            </a:r>
          </a:p>
          <a:p>
            <a:pPr marL="0" indent="0">
              <a:buNone/>
            </a:pPr>
            <a:endParaRPr lang="en-GB" sz="1500" dirty="0"/>
          </a:p>
          <a:p>
            <a:pPr marL="0" indent="0">
              <a:buNone/>
            </a:pPr>
            <a:r>
              <a:rPr lang="en-GB" sz="1500" b="1" dirty="0"/>
              <a:t>After your child has finished a book, ask questions like:</a:t>
            </a:r>
          </a:p>
          <a:p>
            <a:pPr marL="0" indent="0">
              <a:buNone/>
            </a:pPr>
            <a:r>
              <a:rPr lang="en-GB" sz="1500" dirty="0"/>
              <a:t>What was your favourite part of the book? Why?</a:t>
            </a:r>
          </a:p>
          <a:p>
            <a:pPr marL="0" indent="0">
              <a:buNone/>
            </a:pPr>
            <a:r>
              <a:rPr lang="en-GB" sz="1500" dirty="0"/>
              <a:t>Who was your favourite character? Why?</a:t>
            </a:r>
          </a:p>
          <a:p>
            <a:pPr marL="0" indent="0">
              <a:buNone/>
            </a:pPr>
            <a:r>
              <a:rPr lang="en-GB" sz="1500" dirty="0"/>
              <a:t>What was the most interesting thing you learned from the book?</a:t>
            </a:r>
          </a:p>
          <a:p>
            <a:pPr marL="0" indent="0">
              <a:buNone/>
            </a:pPr>
            <a:r>
              <a:rPr lang="en-GB" sz="1500" dirty="0"/>
              <a:t>Would you have ended the book differently? Did it end the way you thought it would?</a:t>
            </a:r>
          </a:p>
          <a:p>
            <a:pPr marL="0" indent="0">
              <a:buNone/>
            </a:pPr>
            <a:r>
              <a:rPr lang="en-GB" sz="1500" dirty="0"/>
              <a:t>Did the problem of the book’s plot get solved?</a:t>
            </a:r>
          </a:p>
          <a:p>
            <a:pPr marL="0" indent="0">
              <a:buNone/>
            </a:pPr>
            <a:endParaRPr lang="en-GB" dirty="0"/>
          </a:p>
        </p:txBody>
      </p:sp>
      <p:pic>
        <p:nvPicPr>
          <p:cNvPr id="3074" name="Picture 2" descr="question mark - Wiktion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17615">
            <a:off x="6352843" y="490463"/>
            <a:ext cx="2836143" cy="2836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02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 y="166576"/>
            <a:ext cx="8229600" cy="1143000"/>
          </a:xfrm>
        </p:spPr>
        <p:txBody>
          <a:bodyPr/>
          <a:lstStyle/>
          <a:p>
            <a:r>
              <a:rPr lang="en-GB" dirty="0"/>
              <a:t>Some Reading Strategies </a:t>
            </a:r>
          </a:p>
        </p:txBody>
      </p:sp>
      <p:sp>
        <p:nvSpPr>
          <p:cNvPr id="3" name="Content Placeholder 2"/>
          <p:cNvSpPr>
            <a:spLocks noGrp="1"/>
          </p:cNvSpPr>
          <p:nvPr>
            <p:ph idx="1"/>
          </p:nvPr>
        </p:nvSpPr>
        <p:spPr>
          <a:xfrm>
            <a:off x="460375" y="1844824"/>
            <a:ext cx="8229600" cy="4525963"/>
          </a:xfrm>
        </p:spPr>
        <p:txBody>
          <a:bodyPr>
            <a:normAutofit/>
          </a:bodyPr>
          <a:lstStyle/>
          <a:p>
            <a:r>
              <a:rPr lang="en-GB" sz="2800" dirty="0"/>
              <a:t>Turn taking – read a page each.</a:t>
            </a:r>
          </a:p>
          <a:p>
            <a:r>
              <a:rPr lang="en-GB" sz="2800" dirty="0"/>
              <a:t>Look for key words/ tricky words.</a:t>
            </a:r>
          </a:p>
          <a:p>
            <a:r>
              <a:rPr lang="en-GB" sz="2800" dirty="0"/>
              <a:t>Try reading the story together. </a:t>
            </a:r>
          </a:p>
          <a:p>
            <a:r>
              <a:rPr lang="en-GB" sz="2800" dirty="0"/>
              <a:t>Pick your time wisely! What works best for you and your child?</a:t>
            </a:r>
          </a:p>
          <a:p>
            <a:r>
              <a:rPr lang="en-GB" sz="2800" dirty="0"/>
              <a:t>Why not retell the story in your own words?</a:t>
            </a:r>
          </a:p>
          <a:p>
            <a:r>
              <a:rPr lang="en-GB" sz="2800" dirty="0"/>
              <a:t> Encourage your child to change books regularly.</a:t>
            </a:r>
          </a:p>
          <a:p>
            <a:r>
              <a:rPr lang="en-GB" sz="2800" dirty="0"/>
              <a:t>Make it manageable in terms of how much you read. Try reading little and often.</a:t>
            </a:r>
          </a:p>
          <a:p>
            <a:pPr marL="0" indent="0">
              <a:buNone/>
            </a:pPr>
            <a:endParaRPr lang="en-GB" dirty="0"/>
          </a:p>
        </p:txBody>
      </p:sp>
      <p:sp>
        <p:nvSpPr>
          <p:cNvPr id="4" name="AutoShape 2" descr="1000+ Free Book Clipart Images You Can Download Right No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1000+ Free Book Clipart Images You Can Download Right Now"/>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Open Book Clipart PNG Image | Transparent PNG Free Download on Seek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6" name="Picture 10" descr="Open Book Clipart PNG Image | Transparent PNG Free Download on Seek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4451"/>
          <a:stretch/>
        </p:blipFill>
        <p:spPr bwMode="auto">
          <a:xfrm rot="220334">
            <a:off x="5882786" y="1203325"/>
            <a:ext cx="2520280" cy="207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5263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12738"/>
            <a:ext cx="7772400" cy="1470025"/>
          </a:xfrm>
        </p:spPr>
        <p:txBody>
          <a:bodyPr>
            <a:normAutofit fontScale="90000"/>
          </a:bodyPr>
          <a:lstStyle/>
          <a:p>
            <a:r>
              <a:rPr lang="en-GB" dirty="0"/>
              <a:t>“But do I have to read now?”</a:t>
            </a:r>
            <a:br>
              <a:rPr lang="en-GB" dirty="0"/>
            </a:br>
            <a:r>
              <a:rPr lang="en-GB" sz="2200" dirty="0"/>
              <a:t>We know it can sometimes be a battle to get your children to read. There are lots of different ways you can engage your children, here are some ideas below. </a:t>
            </a:r>
            <a:endParaRPr lang="en-GB" sz="4900" dirty="0"/>
          </a:p>
        </p:txBody>
      </p:sp>
      <p:sp>
        <p:nvSpPr>
          <p:cNvPr id="3" name="Subtitle 2"/>
          <p:cNvSpPr>
            <a:spLocks noGrp="1"/>
          </p:cNvSpPr>
          <p:nvPr>
            <p:ph type="subTitle" idx="1"/>
          </p:nvPr>
        </p:nvSpPr>
        <p:spPr>
          <a:xfrm>
            <a:off x="1403648" y="2204864"/>
            <a:ext cx="6400800" cy="2520280"/>
          </a:xfrm>
        </p:spPr>
        <p:txBody>
          <a:bodyPr>
            <a:normAutofit fontScale="55000" lnSpcReduction="20000"/>
          </a:bodyPr>
          <a:lstStyle/>
          <a:p>
            <a:r>
              <a:rPr lang="en-US" dirty="0">
                <a:solidFill>
                  <a:schemeClr val="tx1"/>
                </a:solidFill>
              </a:rPr>
              <a:t>Join the library</a:t>
            </a:r>
          </a:p>
          <a:p>
            <a:r>
              <a:rPr lang="en-US" dirty="0">
                <a:solidFill>
                  <a:schemeClr val="tx1"/>
                </a:solidFill>
              </a:rPr>
              <a:t>Build a home library</a:t>
            </a:r>
          </a:p>
          <a:p>
            <a:r>
              <a:rPr lang="en-US" dirty="0">
                <a:solidFill>
                  <a:schemeClr val="tx1"/>
                </a:solidFill>
              </a:rPr>
              <a:t>Let your child choose the book</a:t>
            </a:r>
          </a:p>
          <a:p>
            <a:r>
              <a:rPr lang="en-US" dirty="0">
                <a:solidFill>
                  <a:schemeClr val="tx1"/>
                </a:solidFill>
              </a:rPr>
              <a:t>Use funny voices!</a:t>
            </a:r>
          </a:p>
          <a:p>
            <a:r>
              <a:rPr lang="en-US" dirty="0">
                <a:solidFill>
                  <a:schemeClr val="tx1"/>
                </a:solidFill>
              </a:rPr>
              <a:t>Tap into their interests</a:t>
            </a:r>
          </a:p>
          <a:p>
            <a:r>
              <a:rPr lang="en-US" dirty="0">
                <a:solidFill>
                  <a:schemeClr val="tx1"/>
                </a:solidFill>
              </a:rPr>
              <a:t>Take books with you on journeys or shopping trips</a:t>
            </a:r>
          </a:p>
          <a:p>
            <a:r>
              <a:rPr lang="en-US" dirty="0">
                <a:solidFill>
                  <a:schemeClr val="tx1"/>
                </a:solidFill>
              </a:rPr>
              <a:t>Use technology to your advantage</a:t>
            </a:r>
          </a:p>
          <a:p>
            <a:r>
              <a:rPr lang="en-US" dirty="0">
                <a:solidFill>
                  <a:schemeClr val="tx1"/>
                </a:solidFill>
              </a:rPr>
              <a:t>Variety! Let them read magazines, leaflets, booklets, cook books, instructions…</a:t>
            </a:r>
          </a:p>
          <a:p>
            <a:endParaRPr lang="en-GB" dirty="0"/>
          </a:p>
        </p:txBody>
      </p:sp>
      <p:sp>
        <p:nvSpPr>
          <p:cNvPr id="4" name="AutoShape 2" descr="Layton Library in North West Lancashire Blackpool FY3 7B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Layton Library in North West Lancashire Blackpool FY3 7B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Layton Library in North West Lancashire Blackpool FY3 7BD"/>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Layton Library in North West Lancashire Blackpool FY3 7BD"/>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0" descr="Libby is stuck between libraries and e-book publishers - Protocol — The  people, power and politics of tech"/>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32" name="Picture 12" descr="Libby is stuck between libraries and e-book publishers - Protocol — The  people, power and politics of tec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4935905"/>
            <a:ext cx="2813933" cy="1584391"/>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4" descr="iPad e-Books Have No Part in Adobe&amp;#39;s Story – Gigaom"/>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6" descr="iPad e-Books Have No Part in Adobe&amp;#39;s Story – Gigaom"/>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38" name="Picture 18" descr="Pookie&amp;#39;s Snow Day - Interactive Bedtime Story for iPad - YouTub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47864" y="4932358"/>
            <a:ext cx="2808312" cy="1579676"/>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Literacy Trust on Twitter: &amp;quot;Our research shows that kids love to read in  fun and creative places! Follow our simple guide for creating a special reading  den for your child: https://t.co/Vp4p4rlmCZ… https://t.co/KBJlNjYfGs&amp;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44208" y="4936121"/>
            <a:ext cx="2376264" cy="1584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4061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r>
              <a:rPr lang="en-GB" dirty="0"/>
              <a:t>Our Expectations. </a:t>
            </a:r>
          </a:p>
        </p:txBody>
      </p:sp>
      <p:sp>
        <p:nvSpPr>
          <p:cNvPr id="3" name="Content Placeholder 2"/>
          <p:cNvSpPr>
            <a:spLocks noGrp="1"/>
          </p:cNvSpPr>
          <p:nvPr>
            <p:ph idx="1"/>
          </p:nvPr>
        </p:nvSpPr>
        <p:spPr>
          <a:xfrm>
            <a:off x="395536" y="1124744"/>
            <a:ext cx="8229600" cy="5400600"/>
          </a:xfrm>
        </p:spPr>
        <p:txBody>
          <a:bodyPr>
            <a:normAutofit/>
          </a:bodyPr>
          <a:lstStyle/>
          <a:p>
            <a:pPr marL="0" indent="0" algn="ctr">
              <a:buNone/>
            </a:pPr>
            <a:r>
              <a:rPr lang="en-GB" sz="2000" dirty="0"/>
              <a:t>You must remember that getting through our reading scheme is not a race. Each child moves through the school reading scheme at their own pace and when their comprehension skills have developed.</a:t>
            </a:r>
            <a:r>
              <a:rPr lang="en-GB" sz="2400" dirty="0"/>
              <a:t>  </a:t>
            </a:r>
          </a:p>
          <a:p>
            <a:pPr marL="0" indent="0">
              <a:buNone/>
            </a:pPr>
            <a:r>
              <a:rPr lang="en-GB" sz="1600" u="sng" dirty="0"/>
              <a:t>Reception/ Year 1 </a:t>
            </a:r>
          </a:p>
          <a:p>
            <a:pPr marL="0" indent="0">
              <a:buNone/>
            </a:pPr>
            <a:r>
              <a:rPr lang="en-GB" sz="1600" dirty="0"/>
              <a:t>We expect your child to read at least 3 times a week at home, however it will greatly improve your child's fluency and vocabulary if they read every night. Re-reading the same text and questioning your child will help develop their comprehension skills and understanding, enabling them to transfer these skills into the classroom. </a:t>
            </a:r>
          </a:p>
          <a:p>
            <a:pPr marL="0" indent="0">
              <a:buNone/>
            </a:pPr>
            <a:endParaRPr lang="en-GB" sz="1600" dirty="0"/>
          </a:p>
          <a:p>
            <a:pPr marL="0" indent="0">
              <a:buNone/>
            </a:pPr>
            <a:r>
              <a:rPr lang="en-GB" sz="1600" u="sng" dirty="0"/>
              <a:t>Year 2 – Year 6</a:t>
            </a:r>
          </a:p>
          <a:p>
            <a:pPr marL="0" indent="0">
              <a:buNone/>
            </a:pPr>
            <a:r>
              <a:rPr lang="en-GB" sz="1600" dirty="0"/>
              <a:t>We expect your child to read for 15-20 minutes at least 3 times a week at home. It is important that they read the books sent home from school as this will help develop their vocabulary and comprehension skills. In addition, children are encouraged to read for pleasure any other books they find interesting. These can be recorded in your child's reading record.  </a:t>
            </a:r>
          </a:p>
          <a:p>
            <a:pPr marL="0" indent="0">
              <a:buNone/>
            </a:pPr>
            <a:endParaRPr lang="en-GB" sz="1600" dirty="0"/>
          </a:p>
          <a:p>
            <a:pPr marL="0" indent="0" algn="ctr">
              <a:buNone/>
            </a:pPr>
            <a:r>
              <a:rPr lang="en-GB" sz="1600" b="1" u="sng" dirty="0"/>
              <a:t>Books can be changed twice a week in school. We encourage the children to have their reading books in school every day as they may be asked to read with a member of staff. </a:t>
            </a:r>
          </a:p>
        </p:txBody>
      </p:sp>
    </p:spTree>
    <p:extLst>
      <p:ext uri="{BB962C8B-B14F-4D97-AF65-F5344CB8AC3E}">
        <p14:creationId xmlns:p14="http://schemas.microsoft.com/office/powerpoint/2010/main" val="1190299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Did you know?</a:t>
            </a:r>
          </a:p>
        </p:txBody>
      </p:sp>
      <p:pic>
        <p:nvPicPr>
          <p:cNvPr id="2054" name="Picture 6" descr="Reading for 20 minutes per day? – Tewkesbury C of E Primary"/>
          <p:cNvPicPr>
            <a:picLocks noChangeAspect="1" noChangeArrowheads="1"/>
          </p:cNvPicPr>
          <p:nvPr/>
        </p:nvPicPr>
        <p:blipFill rotWithShape="1">
          <a:blip r:embed="rId2">
            <a:extLst>
              <a:ext uri="{28A0092B-C50C-407E-A947-70E740481C1C}">
                <a14:useLocalDpi xmlns:a14="http://schemas.microsoft.com/office/drawing/2010/main" val="0"/>
              </a:ext>
            </a:extLst>
          </a:blip>
          <a:srcRect l="3991" r="3153" b="2930"/>
          <a:stretch/>
        </p:blipFill>
        <p:spPr bwMode="auto">
          <a:xfrm>
            <a:off x="2051720" y="1577916"/>
            <a:ext cx="4680520"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292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TotalTime>
  <Words>845</Words>
  <Application>Microsoft Office PowerPoint</Application>
  <PresentationFormat>On-screen Show (4:3)</PresentationFormat>
  <Paragraphs>64</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The Importance of  Reading</vt:lpstr>
      <vt:lpstr>Reading in primary school is crucial because it builds foundational skills for academic success, broadens vocabulary, enhances concentration, boosts imagination, develops empathy, and improves overall cognitive and mental well-being. It allows children to understand the world, build relationships, and excel across the entire curriculum and in life. </vt:lpstr>
      <vt:lpstr>We aim to make the children at Ribby with Wrea enthusiastic, fluent and responsive readers who can learn and gain pleasure from the written text.</vt:lpstr>
      <vt:lpstr>How to support your child?</vt:lpstr>
      <vt:lpstr>Questions…</vt:lpstr>
      <vt:lpstr>Some Reading Strategies </vt:lpstr>
      <vt:lpstr>“But do I have to read now?” We know it can sometimes be a battle to get your children to read. There are lots of different ways you can engage your children, here are some ideas below. </vt:lpstr>
      <vt:lpstr>Our Expectations. </vt:lpstr>
      <vt:lpstr>Did you know?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Reading</dc:title>
  <dc:creator>Charlotte Naylor</dc:creator>
  <cp:lastModifiedBy>Charlotte</cp:lastModifiedBy>
  <cp:revision>15</cp:revision>
  <dcterms:created xsi:type="dcterms:W3CDTF">2021-06-13T13:47:42Z</dcterms:created>
  <dcterms:modified xsi:type="dcterms:W3CDTF">2026-01-01T12:28:12Z</dcterms:modified>
</cp:coreProperties>
</file>