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72"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450" y="67"/>
      </p:cViewPr>
      <p:guideLst>
        <p:guide orient="horz" pos="219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1" Type="http://schemas.openxmlformats.org/officeDocument/2006/relationships/tableStyles" Target="tableStyles.xml"/><Relationship Id="rId20" Type="http://schemas.openxmlformats.org/officeDocument/2006/relationships/viewProps" Target="viewProps.xml"/><Relationship Id="rId2" Type="http://schemas.openxmlformats.org/officeDocument/2006/relationships/theme" Target="theme/theme1.xml"/><Relationship Id="rId19" Type="http://schemas.openxmlformats.org/officeDocument/2006/relationships/presProps" Target="presProps.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4D0BFC7-C221-447C-B43E-57B96131DA3B}"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8D9F0F-7878-425C-891D-DA27A072AAD5}" type="slidenum">
              <a:rPr lang="en-GB" smtClean="0"/>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GB"/>
          </a:p>
        </p:txBody>
      </p:sp>
      <p:sp>
        <p:nvSpPr>
          <p:cNvPr id="4" name="Date Placeholder 3"/>
          <p:cNvSpPr>
            <a:spLocks noGrp="1"/>
          </p:cNvSpPr>
          <p:nvPr>
            <p:ph type="dt" sz="half" idx="10"/>
          </p:nvPr>
        </p:nvSpPr>
        <p:spPr/>
        <p:txBody>
          <a:bodyPr/>
          <a:lstStyle/>
          <a:p>
            <a:fld id="{94D0BFC7-C221-447C-B43E-57B96131DA3B}"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8D9F0F-7878-425C-891D-DA27A072AAD5}" type="slidenum">
              <a:rPr lang="en-GB" smtClean="0"/>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94D0BFC7-C221-447C-B43E-57B96131DA3B}"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8D9F0F-7878-425C-891D-DA27A072AAD5}" type="slidenum">
              <a:rPr lang="en-GB" smtClean="0"/>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GB"/>
          </a:p>
        </p:txBody>
      </p:sp>
      <p:sp>
        <p:nvSpPr>
          <p:cNvPr id="5" name="Date Placeholder 4"/>
          <p:cNvSpPr>
            <a:spLocks noGrp="1"/>
          </p:cNvSpPr>
          <p:nvPr>
            <p:ph type="dt" sz="half" idx="10"/>
          </p:nvPr>
        </p:nvSpPr>
        <p:spPr/>
        <p:txBody>
          <a:bodyPr/>
          <a:lstStyle/>
          <a:p>
            <a:fld id="{94D0BFC7-C221-447C-B43E-57B96131DA3B}" type="datetimeFigureOut">
              <a:rPr lang="en-GB" smtClean="0"/>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8D9F0F-7878-425C-891D-DA27A072AAD5}" type="slidenum">
              <a:rPr lang="en-GB" smtClean="0"/>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GB"/>
          </a:p>
        </p:txBody>
      </p:sp>
      <p:sp>
        <p:nvSpPr>
          <p:cNvPr id="7" name="Date Placeholder 6"/>
          <p:cNvSpPr>
            <a:spLocks noGrp="1"/>
          </p:cNvSpPr>
          <p:nvPr>
            <p:ph type="dt" sz="half" idx="10"/>
          </p:nvPr>
        </p:nvSpPr>
        <p:spPr/>
        <p:txBody>
          <a:bodyPr/>
          <a:lstStyle/>
          <a:p>
            <a:fld id="{94D0BFC7-C221-447C-B43E-57B96131DA3B}" type="datetimeFigureOut">
              <a:rPr lang="en-GB" smtClean="0"/>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68D9F0F-7878-425C-891D-DA27A072AAD5}" type="slidenum">
              <a:rPr lang="en-GB" smtClean="0"/>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4D0BFC7-C221-447C-B43E-57B96131DA3B}" type="datetimeFigureOut">
              <a:rPr lang="en-GB" smtClean="0"/>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68D9F0F-7878-425C-891D-DA27A072AAD5}" type="slidenum">
              <a:rPr lang="en-GB" smtClean="0"/>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D0BFC7-C221-447C-B43E-57B96131DA3B}" type="datetimeFigureOut">
              <a:rPr lang="en-GB" smtClean="0"/>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68D9F0F-7878-425C-891D-DA27A072AAD5}" type="slidenum">
              <a:rPr lang="en-GB" smtClean="0"/>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94D0BFC7-C221-447C-B43E-57B96131DA3B}" type="datetimeFigureOut">
              <a:rPr lang="en-GB" smtClean="0"/>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8D9F0F-7878-425C-891D-DA27A072AAD5}" type="slidenum">
              <a:rPr lang="en-GB" smtClean="0"/>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94D0BFC7-C221-447C-B43E-57B96131DA3B}" type="datetimeFigureOut">
              <a:rPr lang="en-GB" smtClean="0"/>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8D9F0F-7878-425C-891D-DA27A072AAD5}" type="slidenum">
              <a:rPr lang="en-GB" smtClean="0"/>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GB"/>
          </a:p>
        </p:txBody>
      </p:sp>
      <p:sp>
        <p:nvSpPr>
          <p:cNvPr id="4" name="Date Placeholder 3"/>
          <p:cNvSpPr>
            <a:spLocks noGrp="1"/>
          </p:cNvSpPr>
          <p:nvPr>
            <p:ph type="dt" sz="half" idx="10"/>
          </p:nvPr>
        </p:nvSpPr>
        <p:spPr/>
        <p:txBody>
          <a:bodyPr/>
          <a:lstStyle/>
          <a:p>
            <a:fld id="{94D0BFC7-C221-447C-B43E-57B96131DA3B}"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8D9F0F-7878-425C-891D-DA27A072AAD5}" type="slidenum">
              <a:rPr lang="en-GB" smtClean="0"/>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GB"/>
          </a:p>
        </p:txBody>
      </p:sp>
      <p:sp>
        <p:nvSpPr>
          <p:cNvPr id="4" name="Date Placeholder 3"/>
          <p:cNvSpPr>
            <a:spLocks noGrp="1"/>
          </p:cNvSpPr>
          <p:nvPr>
            <p:ph type="dt" sz="half" idx="10"/>
          </p:nvPr>
        </p:nvSpPr>
        <p:spPr/>
        <p:txBody>
          <a:bodyPr/>
          <a:lstStyle/>
          <a:p>
            <a:fld id="{94D0BFC7-C221-447C-B43E-57B96131DA3B}"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8D9F0F-7878-425C-891D-DA27A072AAD5}" type="slidenum">
              <a:rPr lang="en-GB" smtClean="0"/>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D0BFC7-C221-447C-B43E-57B96131DA3B}" type="datetimeFigureOut">
              <a:rPr lang="en-GB" smtClean="0"/>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8D9F0F-7878-425C-891D-DA27A072AAD5}" type="slidenum">
              <a:rPr lang="en-GB" smtClean="0"/>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5.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8.jpeg"/><Relationship Id="rId1"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9.pn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4.xml"/><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jpeg"/></Relationships>
</file>

<file path=ppt/slides/_rels/slide14.xml.rels><?xml version="1.0" encoding="UTF-8" standalone="yes"?>
<Relationships xmlns="http://schemas.openxmlformats.org/package/2006/relationships"><Relationship Id="rId7" Type="http://schemas.openxmlformats.org/officeDocument/2006/relationships/slideLayout" Target="../slideLayouts/slideLayout4.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0.jpeg"/><Relationship Id="rId1" Type="http://schemas.openxmlformats.org/officeDocument/2006/relationships/hyperlink" Target="http://www.ribby.lancsngfl.ac.uk/" TargetMode="Externa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04665"/>
            <a:ext cx="7772400" cy="3195786"/>
          </a:xfrm>
        </p:spPr>
        <p:txBody>
          <a:bodyPr>
            <a:normAutofit fontScale="90000"/>
          </a:bodyPr>
          <a:lstStyle/>
          <a:p>
            <a:r>
              <a:rPr lang="en-GB" dirty="0" err="1" smtClean="0"/>
              <a:t>Ribby</a:t>
            </a:r>
            <a:r>
              <a:rPr lang="en-GB" dirty="0" smtClean="0"/>
              <a:t> with </a:t>
            </a:r>
            <a:r>
              <a:rPr lang="en-GB" dirty="0" err="1" smtClean="0"/>
              <a:t>Wrea</a:t>
            </a:r>
            <a:r>
              <a:rPr lang="en-GB" dirty="0" smtClean="0"/>
              <a:t> Endowed C of E Primary</a:t>
            </a:r>
            <a:br>
              <a:rPr lang="en-GB" dirty="0" smtClean="0"/>
            </a:br>
            <a:br>
              <a:rPr lang="en-GB" dirty="0"/>
            </a:br>
            <a:r>
              <a:rPr lang="en-GB" dirty="0" smtClean="0"/>
              <a:t>Welcome</a:t>
            </a:r>
            <a:br>
              <a:rPr lang="en-GB" dirty="0" smtClean="0"/>
            </a:br>
            <a:endParaRPr lang="en-GB" dirty="0"/>
          </a:p>
        </p:txBody>
      </p:sp>
      <p:sp>
        <p:nvSpPr>
          <p:cNvPr id="3" name="Subtitle 2"/>
          <p:cNvSpPr>
            <a:spLocks noGrp="1"/>
          </p:cNvSpPr>
          <p:nvPr>
            <p:ph type="subTitle" idx="1"/>
          </p:nvPr>
        </p:nvSpPr>
        <p:spPr/>
        <p:txBody>
          <a:bodyPr/>
          <a:lstStyle/>
          <a:p>
            <a:endParaRPr lang="en-GB" dirty="0"/>
          </a:p>
        </p:txBody>
      </p:sp>
      <p:pic>
        <p:nvPicPr>
          <p:cNvPr id="4" name="Picture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259632" y="3284984"/>
            <a:ext cx="6552728" cy="324036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Our Vision</a:t>
            </a:r>
            <a:endParaRPr lang="en-GB" dirty="0"/>
          </a:p>
        </p:txBody>
      </p:sp>
      <p:sp>
        <p:nvSpPr>
          <p:cNvPr id="3" name="Content Placeholder 2"/>
          <p:cNvSpPr>
            <a:spLocks noGrp="1"/>
          </p:cNvSpPr>
          <p:nvPr>
            <p:ph idx="1"/>
          </p:nvPr>
        </p:nvSpPr>
        <p:spPr/>
        <p:txBody>
          <a:bodyPr/>
          <a:lstStyle/>
          <a:p>
            <a:r>
              <a:rPr lang="en-GB" i="1" dirty="0" smtClean="0">
                <a:solidFill>
                  <a:srgbClr val="7030A0"/>
                </a:solidFill>
              </a:rPr>
              <a:t>We understand the uniqueness of all our pupils and encourage them to fulfil their potential . God is at the heart of our loving, inclusive family. We want all who learn and work here and within our community to experience the joy and hope of</a:t>
            </a:r>
            <a:endParaRPr lang="en-GB" i="1" dirty="0" smtClean="0">
              <a:solidFill>
                <a:srgbClr val="7030A0"/>
              </a:solidFill>
            </a:endParaRPr>
          </a:p>
          <a:p>
            <a:r>
              <a:rPr lang="en-GB" i="1" dirty="0" smtClean="0">
                <a:solidFill>
                  <a:srgbClr val="7030A0"/>
                </a:solidFill>
              </a:rPr>
              <a:t>“ Life in all its fullness” (John 10:10)</a:t>
            </a:r>
            <a:endParaRPr lang="en-GB" i="1" dirty="0">
              <a:solidFill>
                <a:srgbClr val="7030A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Mission Statement</a:t>
            </a:r>
            <a:endParaRPr lang="en-GB" dirty="0"/>
          </a:p>
        </p:txBody>
      </p:sp>
      <p:sp>
        <p:nvSpPr>
          <p:cNvPr id="3" name="Content Placeholder 2"/>
          <p:cNvSpPr>
            <a:spLocks noGrp="1"/>
          </p:cNvSpPr>
          <p:nvPr>
            <p:ph idx="1"/>
          </p:nvPr>
        </p:nvSpPr>
        <p:spPr bwMode="ltGray"/>
        <p:txBody>
          <a:bodyPr/>
          <a:lstStyle/>
          <a:p>
            <a:r>
              <a:rPr lang="en-GB" b="0" i="0" u="none" strike="noStrike" baseline="0" dirty="0" smtClean="0">
                <a:latin typeface="Tempus Sans ITC" panose="04020404030D07020202"/>
              </a:rPr>
              <a:t>To encourage all children to develop as confident lifelong learners, to be curious about the world around them and to achieve their full potential within our safe and caring Christian school family.</a:t>
            </a:r>
            <a:endParaRPr lang="en-GB" b="0" i="0" u="none" strike="noStrike" baseline="0" dirty="0" smtClean="0">
              <a:latin typeface="Tempus Sans ITC" panose="04020404030D07020202"/>
            </a:endParaRPr>
          </a:p>
          <a:p>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History of our school</a:t>
            </a:r>
            <a:endParaRPr lang="en-GB" dirty="0"/>
          </a:p>
        </p:txBody>
      </p:sp>
      <p:pic>
        <p:nvPicPr>
          <p:cNvPr id="4" name="Content Placeholder 3"/>
          <p:cNvPicPr>
            <a:picLocks noGrp="1" noChangeAspect="1"/>
          </p:cNvPicPr>
          <p:nvPr>
            <p:ph idx="1"/>
          </p:nvPr>
        </p:nvPicPr>
        <p:blipFill>
          <a:blip r:embed="rId1">
            <a:extLst>
              <a:ext uri="{28A0092B-C50C-407E-A947-70E740481C1C}">
                <a14:useLocalDpi xmlns:a14="http://schemas.microsoft.com/office/drawing/2010/main" val="0"/>
              </a:ext>
            </a:extLst>
          </a:blip>
          <a:stretch>
            <a:fillRect/>
          </a:stretch>
        </p:blipFill>
        <p:spPr>
          <a:xfrm>
            <a:off x="395536" y="1340768"/>
            <a:ext cx="2515145" cy="3353527"/>
          </a:xfrm>
        </p:spPr>
      </p:pic>
      <p:sp>
        <p:nvSpPr>
          <p:cNvPr id="5" name="TextBox 4"/>
          <p:cNvSpPr txBox="1"/>
          <p:nvPr/>
        </p:nvSpPr>
        <p:spPr>
          <a:xfrm>
            <a:off x="3779912" y="1412776"/>
            <a:ext cx="5112568" cy="4893647"/>
          </a:xfrm>
          <a:prstGeom prst="rect">
            <a:avLst/>
          </a:prstGeom>
          <a:noFill/>
        </p:spPr>
        <p:txBody>
          <a:bodyPr wrap="square" rtlCol="0">
            <a:spAutoFit/>
          </a:bodyPr>
          <a:lstStyle/>
          <a:p>
            <a:r>
              <a:rPr lang="en-GB" sz="2400" dirty="0" smtClean="0"/>
              <a:t>We are very proud of the history of our school. The first school was built in 1693 with money left specifically for this by the village tailor who had gone to London and made his fortune.</a:t>
            </a:r>
            <a:endParaRPr lang="en-GB" sz="2400" dirty="0" smtClean="0"/>
          </a:p>
          <a:p>
            <a:r>
              <a:rPr lang="en-GB" sz="2400" dirty="0" smtClean="0"/>
              <a:t>Further villagers left money in their wills and consequently the present school was built in 1893.</a:t>
            </a:r>
            <a:endParaRPr lang="en-GB" sz="2400" dirty="0" smtClean="0"/>
          </a:p>
          <a:p>
            <a:r>
              <a:rPr lang="en-GB" sz="2400" dirty="0" smtClean="0"/>
              <a:t>Originally just the buildings which can be viewed from </a:t>
            </a:r>
            <a:r>
              <a:rPr lang="en-GB" sz="2400" dirty="0" err="1" smtClean="0"/>
              <a:t>Dubside</a:t>
            </a:r>
            <a:r>
              <a:rPr lang="en-GB" sz="2400" dirty="0" smtClean="0"/>
              <a:t> and then over the years the school has grown and developed to the school you are in today.</a:t>
            </a:r>
            <a:endParaRPr lang="en-GB" sz="24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Church Links</a:t>
            </a:r>
            <a:endParaRPr lang="en-GB" dirty="0"/>
          </a:p>
        </p:txBody>
      </p:sp>
      <p:sp>
        <p:nvSpPr>
          <p:cNvPr id="3" name="Content Placeholder 2"/>
          <p:cNvSpPr>
            <a:spLocks noGrp="1"/>
          </p:cNvSpPr>
          <p:nvPr>
            <p:ph idx="1"/>
          </p:nvPr>
        </p:nvSpPr>
        <p:spPr/>
        <p:txBody>
          <a:bodyPr/>
          <a:lstStyle/>
          <a:p>
            <a:r>
              <a:rPr lang="en-GB" dirty="0" smtClean="0"/>
              <a:t>We are very proud to be a </a:t>
            </a:r>
            <a:r>
              <a:rPr lang="en-GB" dirty="0" err="1" smtClean="0"/>
              <a:t>distincitvely</a:t>
            </a:r>
            <a:r>
              <a:rPr lang="en-GB" dirty="0" smtClean="0"/>
              <a:t> Christian school and have very strong links with </a:t>
            </a:r>
            <a:r>
              <a:rPr lang="en-GB" dirty="0" err="1" smtClean="0"/>
              <a:t>St.Nicholas</a:t>
            </a:r>
            <a:r>
              <a:rPr lang="en-GB" dirty="0" smtClean="0"/>
              <a:t>’ church </a:t>
            </a:r>
            <a:r>
              <a:rPr lang="en-GB" dirty="0" err="1" smtClean="0"/>
              <a:t>Wrea</a:t>
            </a:r>
            <a:r>
              <a:rPr lang="en-GB" dirty="0" smtClean="0"/>
              <a:t> Green.</a:t>
            </a:r>
            <a:endParaRPr lang="en-GB" dirty="0" smtClean="0"/>
          </a:p>
          <a:p>
            <a:r>
              <a:rPr lang="en-GB" dirty="0" smtClean="0"/>
              <a:t>- Weekly service</a:t>
            </a:r>
            <a:endParaRPr lang="en-GB" dirty="0" smtClean="0"/>
          </a:p>
          <a:p>
            <a:r>
              <a:rPr lang="en-GB" dirty="0" smtClean="0"/>
              <a:t>- JAM</a:t>
            </a:r>
            <a:endParaRPr lang="en-GB" dirty="0" smtClean="0"/>
          </a:p>
          <a:p>
            <a:r>
              <a:rPr lang="en-GB" dirty="0" smtClean="0"/>
              <a:t>-</a:t>
            </a:r>
            <a:r>
              <a:rPr lang="en-GB" smtClean="0"/>
              <a:t>Sunday services</a:t>
            </a:r>
            <a:endParaRPr lang="en-GB" dirty="0" smtClean="0"/>
          </a:p>
          <a:p>
            <a:r>
              <a:rPr lang="en-GB" dirty="0" smtClean="0"/>
              <a:t>- Confirmation     </a:t>
            </a:r>
            <a:endParaRPr lang="en-GB" dirty="0"/>
          </a:p>
        </p:txBody>
      </p:sp>
      <p:pic>
        <p:nvPicPr>
          <p:cNvPr id="4" name="Picture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4607020" y="3645024"/>
            <a:ext cx="3709396" cy="2468434"/>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Ofsted</a:t>
            </a:r>
            <a:endParaRPr lang="en-GB" dirty="0"/>
          </a:p>
        </p:txBody>
      </p:sp>
      <p:sp>
        <p:nvSpPr>
          <p:cNvPr id="3" name="Content Placeholder 2"/>
          <p:cNvSpPr>
            <a:spLocks noGrp="1"/>
          </p:cNvSpPr>
          <p:nvPr>
            <p:ph idx="1"/>
          </p:nvPr>
        </p:nvSpPr>
        <p:spPr/>
        <p:txBody>
          <a:bodyPr>
            <a:normAutofit fontScale="90000" lnSpcReduction="10000"/>
          </a:bodyPr>
          <a:lstStyle/>
          <a:p>
            <a:r>
              <a:rPr lang="en-GB" dirty="0" smtClean="0"/>
              <a:t>We were inspected by Ofsted in November 2014.</a:t>
            </a:r>
            <a:endParaRPr lang="en-GB" dirty="0" smtClean="0"/>
          </a:p>
          <a:p>
            <a:r>
              <a:rPr lang="en-GB" dirty="0" smtClean="0"/>
              <a:t>We were rated as Outstanding in all areas.</a:t>
            </a:r>
            <a:endParaRPr lang="en-GB" dirty="0" smtClean="0"/>
          </a:p>
          <a:p>
            <a:r>
              <a:rPr lang="en-GB" dirty="0" smtClean="0"/>
              <a:t>We are very proud of this achievement.</a:t>
            </a:r>
            <a:endParaRPr lang="en-GB" dirty="0" smtClean="0"/>
          </a:p>
          <a:p>
            <a:endParaRPr lang="en-GB" dirty="0"/>
          </a:p>
          <a:p>
            <a:endParaRPr lang="en-GB" dirty="0"/>
          </a:p>
          <a:p>
            <a:endParaRPr lang="en-GB" dirty="0"/>
          </a:p>
          <a:p>
            <a:r>
              <a:rPr lang="en-GB" dirty="0"/>
              <a:t>We were inspected by SIAMs for our Church School Distinctiveness in November 2019 we were rated Excellent in all areas.</a:t>
            </a:r>
            <a:endParaRPr lang="en-GB" dirty="0"/>
          </a:p>
        </p:txBody>
      </p:sp>
      <p:pic>
        <p:nvPicPr>
          <p:cNvPr id="4" name="Picture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275965" y="3185795"/>
            <a:ext cx="1720850" cy="1355090"/>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School Family</a:t>
            </a:r>
            <a:endParaRPr lang="en-GB" dirty="0"/>
          </a:p>
        </p:txBody>
      </p:sp>
      <p:sp>
        <p:nvSpPr>
          <p:cNvPr id="3" name="Content Placeholder 2"/>
          <p:cNvSpPr>
            <a:spLocks noGrp="1"/>
          </p:cNvSpPr>
          <p:nvPr>
            <p:ph sz="half" idx="1"/>
          </p:nvPr>
        </p:nvSpPr>
        <p:spPr>
          <a:xfrm>
            <a:off x="457200" y="1600200"/>
            <a:ext cx="7523480" cy="4526280"/>
          </a:xfrm>
        </p:spPr>
        <p:txBody>
          <a:bodyPr/>
          <a:lstStyle/>
          <a:p>
            <a:r>
              <a:rPr lang="en-GB" dirty="0" smtClean="0"/>
              <a:t>We strongly feel that when you choose </a:t>
            </a:r>
            <a:r>
              <a:rPr lang="en-GB" dirty="0" err="1" smtClean="0"/>
              <a:t>Ribby</a:t>
            </a:r>
            <a:r>
              <a:rPr lang="en-GB" dirty="0" smtClean="0"/>
              <a:t> with </a:t>
            </a:r>
            <a:r>
              <a:rPr lang="en-GB" dirty="0" err="1" smtClean="0"/>
              <a:t>Wrea</a:t>
            </a:r>
            <a:r>
              <a:rPr lang="en-GB" dirty="0" smtClean="0"/>
              <a:t> for your child you are joining our school family.</a:t>
            </a:r>
            <a:endParaRPr lang="en-GB" dirty="0" smtClean="0"/>
          </a:p>
          <a:p>
            <a:endParaRPr lang="en-GB" dirty="0" smtClean="0"/>
          </a:p>
          <a:p>
            <a:endParaRPr lang="en-GB" dirty="0"/>
          </a:p>
        </p:txBody>
      </p:sp>
      <p:pic>
        <p:nvPicPr>
          <p:cNvPr id="4" name="Content Placeholder 3"/>
          <p:cNvPicPr>
            <a:picLocks noChangeAspect="1"/>
          </p:cNvPicPr>
          <p:nvPr>
            <p:ph sz="half" idx="2"/>
          </p:nvPr>
        </p:nvPicPr>
        <p:blipFill>
          <a:blip r:embed="rId1">
            <a:extLst>
              <a:ext uri="{28A0092B-C50C-407E-A947-70E740481C1C}">
                <a14:useLocalDpi xmlns:a14="http://schemas.microsoft.com/office/drawing/2010/main" val="0"/>
              </a:ext>
            </a:extLst>
          </a:blip>
          <a:stretch>
            <a:fillRect/>
          </a:stretch>
        </p:blipFill>
        <p:spPr>
          <a:xfrm>
            <a:off x="1475740" y="3285490"/>
            <a:ext cx="5624195" cy="1496695"/>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across the curriculum</a:t>
            </a:r>
            <a:endParaRPr lang="en-GB" dirty="0"/>
          </a:p>
        </p:txBody>
      </p:sp>
      <p:sp>
        <p:nvSpPr>
          <p:cNvPr id="5" name="TextBox 4"/>
          <p:cNvSpPr txBox="1"/>
          <p:nvPr/>
        </p:nvSpPr>
        <p:spPr>
          <a:xfrm>
            <a:off x="3707904" y="1916832"/>
            <a:ext cx="5328592" cy="5355312"/>
          </a:xfrm>
          <a:prstGeom prst="rect">
            <a:avLst/>
          </a:prstGeom>
          <a:noFill/>
        </p:spPr>
        <p:txBody>
          <a:bodyPr wrap="square" rtlCol="0">
            <a:spAutoFit/>
          </a:bodyPr>
          <a:lstStyle/>
          <a:p>
            <a:r>
              <a:rPr lang="en-GB" sz="2400" dirty="0" smtClean="0"/>
              <a:t>Every member of staff at our school has very high expectations both of behaviour and application to learning.</a:t>
            </a:r>
            <a:endParaRPr lang="en-GB" sz="2400" dirty="0" smtClean="0"/>
          </a:p>
          <a:p>
            <a:r>
              <a:rPr lang="en-GB" sz="2400" dirty="0" smtClean="0"/>
              <a:t>We offer a wide and varied curriculum that is planned with every child’s needs and interests in mind.</a:t>
            </a:r>
            <a:endParaRPr lang="en-GB" sz="2400" dirty="0" smtClean="0"/>
          </a:p>
          <a:p>
            <a:r>
              <a:rPr lang="en-GB" sz="2400" dirty="0" smtClean="0"/>
              <a:t>The children always find themselves engaged in exciting and vibrant learning that  enables them to make rapid progress and achieve their very best.</a:t>
            </a:r>
            <a:endParaRPr lang="en-GB" sz="2400" dirty="0" smtClean="0"/>
          </a:p>
          <a:p>
            <a:r>
              <a:rPr lang="en-GB" sz="2400" dirty="0" smtClean="0"/>
              <a:t>All of our children are taught in mixed age classes.</a:t>
            </a:r>
            <a:endParaRPr lang="en-GB" sz="2400" dirty="0" smtClean="0"/>
          </a:p>
          <a:p>
            <a:endParaRPr lang="en-GB" dirty="0"/>
          </a:p>
          <a:p>
            <a:endParaRPr lang="en-GB" dirty="0" smtClean="0"/>
          </a:p>
          <a:p>
            <a:endParaRPr lang="en-GB" dirty="0"/>
          </a:p>
        </p:txBody>
      </p:sp>
      <p:sp>
        <p:nvSpPr>
          <p:cNvPr id="7" name="TextBox 6"/>
          <p:cNvSpPr txBox="1"/>
          <p:nvPr/>
        </p:nvSpPr>
        <p:spPr>
          <a:xfrm>
            <a:off x="1043608" y="3861048"/>
            <a:ext cx="2304256" cy="2862322"/>
          </a:xfrm>
          <a:prstGeom prst="rect">
            <a:avLst/>
          </a:prstGeom>
          <a:noFill/>
        </p:spPr>
        <p:txBody>
          <a:bodyPr wrap="square" rtlCol="0">
            <a:spAutoFit/>
          </a:bodyPr>
          <a:lstStyle/>
          <a:p>
            <a:r>
              <a:rPr lang="en-GB" dirty="0" smtClean="0"/>
              <a:t>PE</a:t>
            </a:r>
            <a:endParaRPr lang="en-GB" dirty="0" smtClean="0"/>
          </a:p>
          <a:p>
            <a:r>
              <a:rPr lang="en-GB" dirty="0" smtClean="0"/>
              <a:t>DT</a:t>
            </a:r>
            <a:endParaRPr lang="en-GB" dirty="0" smtClean="0"/>
          </a:p>
          <a:p>
            <a:r>
              <a:rPr lang="en-GB" dirty="0" smtClean="0"/>
              <a:t>Art</a:t>
            </a:r>
            <a:endParaRPr lang="en-GB" dirty="0" smtClean="0"/>
          </a:p>
          <a:p>
            <a:r>
              <a:rPr lang="en-GB" dirty="0" smtClean="0"/>
              <a:t>Science</a:t>
            </a:r>
            <a:endParaRPr lang="en-GB" dirty="0" smtClean="0"/>
          </a:p>
          <a:p>
            <a:r>
              <a:rPr lang="en-GB" dirty="0" smtClean="0"/>
              <a:t>History</a:t>
            </a:r>
            <a:endParaRPr lang="en-GB" dirty="0" smtClean="0"/>
          </a:p>
          <a:p>
            <a:r>
              <a:rPr lang="en-GB" dirty="0" smtClean="0"/>
              <a:t>Geography</a:t>
            </a:r>
            <a:endParaRPr lang="en-GB" dirty="0" smtClean="0"/>
          </a:p>
          <a:p>
            <a:r>
              <a:rPr lang="en-GB" dirty="0" smtClean="0"/>
              <a:t>Computing</a:t>
            </a:r>
            <a:endParaRPr lang="en-GB" dirty="0" smtClean="0"/>
          </a:p>
          <a:p>
            <a:r>
              <a:rPr lang="en-GB" dirty="0" smtClean="0"/>
              <a:t>PSHE</a:t>
            </a:r>
            <a:endParaRPr lang="en-GB" dirty="0" smtClean="0"/>
          </a:p>
          <a:p>
            <a:r>
              <a:rPr lang="en-GB" dirty="0" smtClean="0"/>
              <a:t>French</a:t>
            </a:r>
            <a:endParaRPr lang="en-GB" dirty="0" smtClean="0"/>
          </a:p>
          <a:p>
            <a:r>
              <a:rPr lang="en-GB" dirty="0" smtClean="0"/>
              <a:t>Music</a:t>
            </a:r>
            <a:endParaRPr lang="en-GB" dirty="0"/>
          </a:p>
        </p:txBody>
      </p:sp>
      <p:pic>
        <p:nvPicPr>
          <p:cNvPr id="9" name="Content Placeholder 8"/>
          <p:cNvPicPr>
            <a:picLocks noGrp="1" noChangeAspect="1"/>
          </p:cNvPicPr>
          <p:nvPr>
            <p:ph idx="1"/>
          </p:nvPr>
        </p:nvPicPr>
        <p:blipFill>
          <a:blip r:embed="rId1" cstate="print">
            <a:extLst>
              <a:ext uri="{28A0092B-C50C-407E-A947-70E740481C1C}">
                <a14:useLocalDpi xmlns:a14="http://schemas.microsoft.com/office/drawing/2010/main" val="0"/>
              </a:ext>
            </a:extLst>
          </a:blip>
          <a:stretch>
            <a:fillRect/>
          </a:stretch>
        </p:blipFill>
        <p:spPr>
          <a:xfrm rot="5400000">
            <a:off x="785241" y="1758883"/>
            <a:ext cx="2439244" cy="1821904"/>
          </a:xfr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Extra Curricular</a:t>
            </a:r>
            <a:endParaRPr lang="en-GB" dirty="0"/>
          </a:p>
        </p:txBody>
      </p:sp>
      <p:sp>
        <p:nvSpPr>
          <p:cNvPr id="3" name="Content Placeholder 2"/>
          <p:cNvSpPr>
            <a:spLocks noGrp="1"/>
          </p:cNvSpPr>
          <p:nvPr>
            <p:ph idx="1"/>
          </p:nvPr>
        </p:nvSpPr>
        <p:spPr/>
        <p:txBody>
          <a:bodyPr>
            <a:normAutofit/>
          </a:bodyPr>
          <a:lstStyle/>
          <a:p>
            <a:r>
              <a:rPr lang="en-GB" sz="2400" dirty="0" smtClean="0"/>
              <a:t>We offer a wide variety of extra activities outside of the school day. Children can attend judo, football, tennis, basketball, jam coding and choir.</a:t>
            </a:r>
            <a:endParaRPr lang="en-GB" sz="2400" dirty="0" smtClean="0"/>
          </a:p>
          <a:p>
            <a:r>
              <a:rPr lang="en-GB" sz="2400" dirty="0" smtClean="0"/>
              <a:t>We have had a very successful year on the Sport front. We have achieved School Games Platinum mark</a:t>
            </a:r>
            <a:r>
              <a:rPr lang="en-US" altLang="en-GB" sz="2400" dirty="0" smtClean="0"/>
              <a:t> for 4 years, one of only a handful of Fylde schools to do so.</a:t>
            </a:r>
            <a:endParaRPr lang="en-GB" sz="2400" dirty="0" smtClean="0"/>
          </a:p>
          <a:p>
            <a:endParaRPr lang="en-GB" dirty="0"/>
          </a:p>
        </p:txBody>
      </p:sp>
      <p:pic>
        <p:nvPicPr>
          <p:cNvPr id="4" name="Picture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11560" y="5071382"/>
            <a:ext cx="3571875" cy="1276350"/>
          </a:xfrm>
          <a:prstGeom prst="rect">
            <a:avLst/>
          </a:prstGeom>
        </p:spPr>
      </p:pic>
      <p:sp>
        <p:nvSpPr>
          <p:cNvPr id="5" name="TextBox 4"/>
          <p:cNvSpPr txBox="1"/>
          <p:nvPr/>
        </p:nvSpPr>
        <p:spPr>
          <a:xfrm>
            <a:off x="5220454" y="4149342"/>
            <a:ext cx="2808312" cy="2306955"/>
          </a:xfrm>
          <a:prstGeom prst="rect">
            <a:avLst/>
          </a:prstGeom>
          <a:noFill/>
        </p:spPr>
        <p:txBody>
          <a:bodyPr wrap="square" rtlCol="0">
            <a:spAutoFit/>
          </a:bodyPr>
          <a:lstStyle/>
          <a:p>
            <a:r>
              <a:rPr lang="en-GB" dirty="0" smtClean="0"/>
              <a:t>Netball - mixed</a:t>
            </a:r>
            <a:endParaRPr lang="en-GB" dirty="0" smtClean="0"/>
          </a:p>
          <a:p>
            <a:r>
              <a:rPr lang="en-GB" dirty="0" smtClean="0"/>
              <a:t>Football - mixed</a:t>
            </a:r>
            <a:endParaRPr lang="en-GB" dirty="0" smtClean="0"/>
          </a:p>
          <a:p>
            <a:r>
              <a:rPr lang="en-GB" dirty="0" smtClean="0"/>
              <a:t>Tag Rugby – mixed</a:t>
            </a:r>
            <a:endParaRPr lang="en-GB" dirty="0" smtClean="0"/>
          </a:p>
          <a:p>
            <a:r>
              <a:rPr lang="en-GB" dirty="0" smtClean="0"/>
              <a:t>Basketball- mixed</a:t>
            </a:r>
            <a:endParaRPr lang="en-GB" dirty="0" smtClean="0"/>
          </a:p>
          <a:p>
            <a:r>
              <a:rPr lang="en-GB" dirty="0" smtClean="0"/>
              <a:t>Aqua Splash – mixed</a:t>
            </a:r>
            <a:endParaRPr lang="en-GB" dirty="0" smtClean="0"/>
          </a:p>
          <a:p>
            <a:r>
              <a:rPr lang="en-GB" dirty="0" smtClean="0"/>
              <a:t>Glo dodgeball- mixed</a:t>
            </a:r>
            <a:endParaRPr lang="en-GB" dirty="0" smtClean="0"/>
          </a:p>
          <a:p>
            <a:r>
              <a:rPr lang="en-GB" dirty="0" smtClean="0"/>
              <a:t>Hockey- mixed</a:t>
            </a:r>
            <a:endParaRPr lang="en-GB" dirty="0" smtClean="0"/>
          </a:p>
          <a:p>
            <a:r>
              <a:rPr lang="en-GB" dirty="0" smtClean="0"/>
              <a:t>Archery - mixed</a:t>
            </a:r>
            <a:endParaRPr lang="en-GB" dirty="0" smtClean="0"/>
          </a:p>
        </p:txBody>
      </p:sp>
      <p:pic>
        <p:nvPicPr>
          <p:cNvPr id="6" name="Picture 5" descr="C:\shared\school logo etc\SG-L1-3-mark-platinum-2018-19-2019-20.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3928" y="5071382"/>
            <a:ext cx="1092572" cy="1276350"/>
          </a:xfrm>
          <a:prstGeom prst="rect">
            <a:avLst/>
          </a:prstGeom>
          <a:noFill/>
          <a:ln>
            <a:noFill/>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Governors, Trustees, PTFA</a:t>
            </a:r>
            <a:endParaRPr lang="en-GB" dirty="0"/>
          </a:p>
        </p:txBody>
      </p:sp>
      <p:sp>
        <p:nvSpPr>
          <p:cNvPr id="3" name="Content Placeholder 2"/>
          <p:cNvSpPr>
            <a:spLocks noGrp="1"/>
          </p:cNvSpPr>
          <p:nvPr>
            <p:ph sz="half" idx="1"/>
          </p:nvPr>
        </p:nvSpPr>
        <p:spPr>
          <a:xfrm>
            <a:off x="457200" y="1600200"/>
            <a:ext cx="8666480" cy="4526280"/>
          </a:xfrm>
        </p:spPr>
        <p:txBody>
          <a:bodyPr>
            <a:normAutofit lnSpcReduction="10000"/>
          </a:bodyPr>
          <a:lstStyle/>
          <a:p>
            <a:r>
              <a:rPr lang="en-GB" dirty="0" smtClean="0"/>
              <a:t>We have a very supportive Governing body who support the </a:t>
            </a:r>
            <a:r>
              <a:rPr lang="en-GB" dirty="0" err="1" smtClean="0"/>
              <a:t>Headteacher</a:t>
            </a:r>
            <a:r>
              <a:rPr lang="en-GB" dirty="0" smtClean="0"/>
              <a:t> in ensuring the school continually improves.</a:t>
            </a:r>
            <a:endParaRPr lang="en-GB" dirty="0" smtClean="0"/>
          </a:p>
          <a:p>
            <a:r>
              <a:rPr lang="en-GB" dirty="0" smtClean="0"/>
              <a:t>Gill </a:t>
            </a:r>
            <a:r>
              <a:rPr lang="en-GB" dirty="0" err="1" smtClean="0"/>
              <a:t>Metherell</a:t>
            </a:r>
            <a:r>
              <a:rPr lang="en-GB" dirty="0" smtClean="0"/>
              <a:t> is the Chair of Governors.</a:t>
            </a:r>
            <a:endParaRPr lang="en-GB" dirty="0"/>
          </a:p>
          <a:p>
            <a:r>
              <a:rPr lang="en-GB" dirty="0" smtClean="0"/>
              <a:t>Our Trustees support the school and contribute to added extras for all pupils. Richard Millar is Chair of the Trustees</a:t>
            </a:r>
            <a:endParaRPr lang="en-GB" dirty="0" smtClean="0"/>
          </a:p>
          <a:p>
            <a:r>
              <a:rPr lang="en-GB" dirty="0" smtClean="0"/>
              <a:t>We have a lively PTFA who organise family fun events. Disco, dress up days, </a:t>
            </a:r>
            <a:r>
              <a:rPr lang="en-GB" dirty="0" smtClean="0"/>
              <a:t>Santa’s Grotto</a:t>
            </a:r>
            <a:r>
              <a:rPr lang="en-GB" dirty="0" smtClean="0"/>
              <a:t>.</a:t>
            </a:r>
            <a:endParaRPr lang="en-GB" dirty="0"/>
          </a:p>
        </p:txBody>
      </p:sp>
      <p:pic>
        <p:nvPicPr>
          <p:cNvPr id="1026" name="Picture 2"/>
          <p:cNvPicPr>
            <a:picLocks noChangeAspect="1" noChangeArrowheads="1"/>
          </p:cNvPicPr>
          <p:nvPr>
            <p:ph sz="half" idx="2"/>
          </p:nvPr>
        </p:nvPicPr>
        <p:blipFill>
          <a:blip r:embed="rId1" cstate="print">
            <a:extLst>
              <a:ext uri="{28A0092B-C50C-407E-A947-70E740481C1C}">
                <a14:useLocalDpi xmlns:a14="http://schemas.microsoft.com/office/drawing/2010/main" val="0"/>
              </a:ext>
            </a:extLst>
          </a:blip>
          <a:srcRect/>
          <a:stretch>
            <a:fillRect/>
          </a:stretch>
        </p:blipFill>
        <p:spPr bwMode="auto">
          <a:xfrm>
            <a:off x="6732270" y="2466975"/>
            <a:ext cx="624205" cy="8845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Safeguarding</a:t>
            </a:r>
            <a:endParaRPr lang="en-GB" dirty="0"/>
          </a:p>
        </p:txBody>
      </p:sp>
      <p:sp>
        <p:nvSpPr>
          <p:cNvPr id="3" name="Content Placeholder 2"/>
          <p:cNvSpPr>
            <a:spLocks noGrp="1"/>
          </p:cNvSpPr>
          <p:nvPr>
            <p:ph sz="half" idx="1"/>
          </p:nvPr>
        </p:nvSpPr>
        <p:spPr>
          <a:xfrm>
            <a:off x="457200" y="1600200"/>
            <a:ext cx="7793990" cy="4526280"/>
          </a:xfrm>
        </p:spPr>
        <p:txBody>
          <a:bodyPr/>
          <a:lstStyle/>
          <a:p>
            <a:r>
              <a:rPr lang="en-GB" dirty="0" smtClean="0"/>
              <a:t>The safety of all children in our care is our number one priority.</a:t>
            </a:r>
            <a:endParaRPr lang="en-GB" dirty="0" smtClean="0"/>
          </a:p>
          <a:p>
            <a:r>
              <a:rPr lang="en-GB" dirty="0" smtClean="0"/>
              <a:t>Your child will develop within a loving Christian environment where bullying and intolerance of any kind is not acceptable.</a:t>
            </a:r>
            <a:endParaRPr lang="en-GB" dirty="0" smtClean="0"/>
          </a:p>
          <a:p>
            <a:r>
              <a:rPr lang="en-GB" dirty="0" smtClean="0"/>
              <a:t>The children understand how to care for one another.</a:t>
            </a:r>
            <a:endParaRPr lang="en-GB" dirty="0" smtClean="0"/>
          </a:p>
          <a:p>
            <a:endParaRPr lang="en-GB" dirty="0"/>
          </a:p>
        </p:txBody>
      </p:sp>
      <p:pic>
        <p:nvPicPr>
          <p:cNvPr id="4" name="Content Placeholder 3"/>
          <p:cNvPicPr>
            <a:picLocks noChangeAspect="1"/>
          </p:cNvPicPr>
          <p:nvPr>
            <p:ph sz="half" idx="2"/>
          </p:nvPr>
        </p:nvPicPr>
        <p:blipFill>
          <a:blip r:embed="rId1" cstate="print">
            <a:extLst>
              <a:ext uri="{28A0092B-C50C-407E-A947-70E740481C1C}">
                <a14:useLocalDpi xmlns:a14="http://schemas.microsoft.com/office/drawing/2010/main" val="0"/>
              </a:ext>
            </a:extLst>
          </a:blip>
          <a:stretch>
            <a:fillRect/>
          </a:stretch>
        </p:blipFill>
        <p:spPr>
          <a:xfrm>
            <a:off x="971550" y="4869180"/>
            <a:ext cx="1245870" cy="1471295"/>
          </a:xfrm>
          <a:prstGeom prst="rect">
            <a:avLst/>
          </a:prstGeom>
        </p:spPr>
      </p:pic>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91865" y="4869815"/>
            <a:ext cx="1347470" cy="147066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23890" y="4869815"/>
            <a:ext cx="1237615" cy="147066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Technology</a:t>
            </a:r>
            <a:endParaRPr lang="en-GB" dirty="0"/>
          </a:p>
        </p:txBody>
      </p:sp>
      <p:sp>
        <p:nvSpPr>
          <p:cNvPr id="3" name="Content Placeholder 2"/>
          <p:cNvSpPr>
            <a:spLocks noGrp="1"/>
          </p:cNvSpPr>
          <p:nvPr>
            <p:ph idx="1"/>
          </p:nvPr>
        </p:nvSpPr>
        <p:spPr/>
        <p:txBody>
          <a:bodyPr/>
          <a:lstStyle/>
          <a:p>
            <a:r>
              <a:rPr lang="en-GB" dirty="0" smtClean="0"/>
              <a:t>We believe that new technologies are essential for our pupils to develop in society.</a:t>
            </a:r>
            <a:endParaRPr lang="en-GB" dirty="0" smtClean="0"/>
          </a:p>
          <a:p>
            <a:r>
              <a:rPr lang="en-GB" dirty="0" smtClean="0"/>
              <a:t>All children have access to laptops and I pads.</a:t>
            </a:r>
            <a:endParaRPr lang="en-GB" dirty="0" smtClean="0"/>
          </a:p>
          <a:p>
            <a:r>
              <a:rPr lang="en-GB" dirty="0" smtClean="0"/>
              <a:t>We develop computer programming programmes such as Scratch.</a:t>
            </a:r>
            <a:endParaRPr lang="en-GB" dirty="0" smtClean="0"/>
          </a:p>
          <a:p>
            <a:r>
              <a:rPr lang="en-GB" dirty="0" smtClean="0"/>
              <a:t>We use </a:t>
            </a:r>
            <a:r>
              <a:rPr lang="en-GB" dirty="0" smtClean="0"/>
              <a:t>See Saw</a:t>
            </a:r>
            <a:r>
              <a:rPr lang="en-GB" dirty="0" smtClean="0"/>
              <a:t> </a:t>
            </a:r>
            <a:r>
              <a:rPr lang="en-GB" dirty="0" smtClean="0"/>
              <a:t>as a Learning Platform.</a:t>
            </a:r>
            <a:endParaRPr lang="en-GB" dirty="0" smtClean="0"/>
          </a:p>
          <a:p>
            <a:r>
              <a:rPr lang="en-GB" dirty="0" smtClean="0"/>
              <a:t>We are a flagship school for innovation in Lancashire.</a:t>
            </a:r>
            <a:endParaRPr lang="en-GB"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School Day</a:t>
            </a:r>
            <a:endParaRPr lang="en-GB"/>
          </a:p>
        </p:txBody>
      </p:sp>
      <p:sp>
        <p:nvSpPr>
          <p:cNvPr id="3" name="Content Placeholder 2"/>
          <p:cNvSpPr>
            <a:spLocks noGrp="1"/>
          </p:cNvSpPr>
          <p:nvPr>
            <p:ph idx="1"/>
          </p:nvPr>
        </p:nvSpPr>
        <p:spPr/>
        <p:txBody>
          <a:bodyPr>
            <a:normAutofit fontScale="70000" lnSpcReduction="20000"/>
          </a:bodyPr>
          <a:lstStyle/>
          <a:p>
            <a:r>
              <a:rPr lang="en-GB" dirty="0" smtClean="0"/>
              <a:t>A typical day in Reception starts with the children coming gradually into school from 8.40am – 8.</a:t>
            </a:r>
            <a:r>
              <a:rPr lang="en-US" altLang="en-GB" dirty="0" smtClean="0"/>
              <a:t>50</a:t>
            </a:r>
            <a:r>
              <a:rPr lang="en-GB" dirty="0" smtClean="0"/>
              <a:t>am. They access a wide variety of activities on arrival. The class teacher will then register the pupils before they meet with the rest of school to enjoy an act of worship. They will then spend the morning totally immersed in Maths and English tasks and activities. Some teacher led, some independent. They have access to outdoor activities throughout the day. They have milk and fruit. They enjoy a morning and afternoon playtime in the playground. They enjoy a freshly cooked lunch in the hall, sitting in friendship groups. During the afternoon they will explore a wide variety of subjects. They will have 2 PE sessions a week, visit the school library, explore scientific, creative and imaginative learning before</a:t>
            </a:r>
            <a:r>
              <a:rPr lang="en-US" altLang="en-GB" dirty="0" smtClean="0"/>
              <a:t> all</a:t>
            </a:r>
            <a:r>
              <a:rPr lang="en-GB" dirty="0" smtClean="0"/>
              <a:t> going home at </a:t>
            </a:r>
            <a:r>
              <a:rPr lang="en-GB" dirty="0" smtClean="0"/>
              <a:t>3.15pm.</a:t>
            </a:r>
            <a:endParaRPr lang="en-GB" dirty="0"/>
          </a:p>
        </p:txBody>
      </p:sp>
      <p:pic>
        <p:nvPicPr>
          <p:cNvPr id="4" name="Picture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971599" y="116631"/>
            <a:ext cx="1304925" cy="1476375"/>
          </a:xfrm>
          <a:prstGeom prst="rect">
            <a:avLst/>
          </a:prstGeom>
        </p:spPr>
      </p:pic>
      <p:pic>
        <p:nvPicPr>
          <p:cNvPr id="5" name="Picture 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516216" y="116632"/>
            <a:ext cx="1304925" cy="1476375"/>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p>
            <a:endParaRPr lang="en-US"/>
          </a:p>
        </p:txBody>
      </p:sp>
      <p:pic>
        <p:nvPicPr>
          <p:cNvPr id="4" name="Content Placeholder 3"/>
          <p:cNvPicPr>
            <a:picLocks noGrp="1" noChangeAspect="1"/>
          </p:cNvPicPr>
          <p:nvPr>
            <p:ph sz="half" idx="1"/>
          </p:nvPr>
        </p:nvPicPr>
        <p:blipFill>
          <a:blip r:embed="rId1">
            <a:extLst>
              <a:ext uri="{28A0092B-C50C-407E-A947-70E740481C1C}">
                <a14:useLocalDpi xmlns:a14="http://schemas.microsoft.com/office/drawing/2010/main" val="0"/>
              </a:ext>
            </a:extLst>
          </a:blip>
          <a:stretch>
            <a:fillRect/>
          </a:stretch>
        </p:blipFill>
        <p:spPr>
          <a:xfrm>
            <a:off x="467360" y="260985"/>
            <a:ext cx="4180205" cy="1514475"/>
          </a:xfrm>
        </p:spPr>
      </p:pic>
      <p:sp>
        <p:nvSpPr>
          <p:cNvPr id="8" name="TextBox 7"/>
          <p:cNvSpPr txBox="1"/>
          <p:nvPr/>
        </p:nvSpPr>
        <p:spPr>
          <a:xfrm>
            <a:off x="3423037" y="2565271"/>
            <a:ext cx="1224136" cy="1477328"/>
          </a:xfrm>
          <a:prstGeom prst="rect">
            <a:avLst/>
          </a:prstGeom>
          <a:noFill/>
        </p:spPr>
        <p:txBody>
          <a:bodyPr wrap="square" rtlCol="0">
            <a:spAutoFit/>
          </a:bodyPr>
          <a:lstStyle/>
          <a:p>
            <a:r>
              <a:rPr lang="en-GB" dirty="0" smtClean="0"/>
              <a:t>Houses</a:t>
            </a:r>
            <a:endParaRPr lang="en-GB" dirty="0" smtClean="0"/>
          </a:p>
          <a:p>
            <a:r>
              <a:rPr lang="en-GB" dirty="0" err="1" smtClean="0"/>
              <a:t>Ribby</a:t>
            </a:r>
            <a:endParaRPr lang="en-GB" dirty="0" smtClean="0"/>
          </a:p>
          <a:p>
            <a:r>
              <a:rPr lang="en-GB" dirty="0" err="1" smtClean="0"/>
              <a:t>Bryning</a:t>
            </a:r>
            <a:endParaRPr lang="en-GB" dirty="0" smtClean="0"/>
          </a:p>
          <a:p>
            <a:r>
              <a:rPr lang="en-GB" dirty="0" err="1" smtClean="0"/>
              <a:t>Wrea</a:t>
            </a:r>
            <a:r>
              <a:rPr lang="en-GB" dirty="0" smtClean="0"/>
              <a:t> </a:t>
            </a:r>
            <a:endParaRPr lang="en-GB" dirty="0" smtClean="0"/>
          </a:p>
          <a:p>
            <a:r>
              <a:rPr lang="en-GB" dirty="0" smtClean="0"/>
              <a:t>Westby</a:t>
            </a:r>
            <a:endParaRPr lang="en-GB"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0893" y="5591257"/>
            <a:ext cx="762054" cy="1146129"/>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497335" y="641142"/>
            <a:ext cx="3383092" cy="2526877"/>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95937" y="4725706"/>
            <a:ext cx="1887181" cy="1887181"/>
          </a:xfrm>
          <a:prstGeom prst="rect">
            <a:avLst/>
          </a:prstGeom>
        </p:spPr>
      </p:pic>
      <p:pic>
        <p:nvPicPr>
          <p:cNvPr id="6" name="Content Placeholder 5"/>
          <p:cNvPicPr>
            <a:picLocks noChangeAspect="1"/>
          </p:cNvPicPr>
          <p:nvPr>
            <p:ph sz="half" idx="2"/>
          </p:nvPr>
        </p:nvPicPr>
        <p:blipFill>
          <a:blip r:embed="rId5">
            <a:extLst>
              <a:ext uri="{28A0092B-C50C-407E-A947-70E740481C1C}">
                <a14:useLocalDpi xmlns:a14="http://schemas.microsoft.com/office/drawing/2010/main" val="0"/>
              </a:ext>
            </a:extLst>
          </a:blip>
          <a:stretch>
            <a:fillRect/>
          </a:stretch>
        </p:blipFill>
        <p:spPr>
          <a:xfrm>
            <a:off x="611505" y="2565400"/>
            <a:ext cx="2284095" cy="1824355"/>
          </a:xfrm>
          <a:prstGeom prst="rect">
            <a:avLst/>
          </a:prstGeom>
        </p:spPr>
      </p:pic>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99941" y="4581823"/>
            <a:ext cx="4392488" cy="1993007"/>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Before and After School Care</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Breakfast Club</a:t>
            </a:r>
            <a:endParaRPr lang="en-GB" dirty="0" smtClean="0"/>
          </a:p>
          <a:p>
            <a:r>
              <a:rPr lang="en-GB" dirty="0" smtClean="0"/>
              <a:t>After School Club</a:t>
            </a:r>
            <a:endParaRPr lang="en-GB" dirty="0" smtClean="0"/>
          </a:p>
          <a:p>
            <a:r>
              <a:rPr lang="en-GB" dirty="0" smtClean="0"/>
              <a:t>Holiday Clubs</a:t>
            </a:r>
            <a:endParaRPr lang="en-GB" dirty="0" smtClean="0"/>
          </a:p>
          <a:p>
            <a:endParaRPr lang="en-GB" dirty="0"/>
          </a:p>
          <a:p>
            <a:endParaRPr lang="en-GB" dirty="0" smtClean="0"/>
          </a:p>
          <a:p>
            <a:endParaRPr lang="en-GB" dirty="0"/>
          </a:p>
          <a:p>
            <a:endParaRPr lang="en-GB" dirty="0" smtClean="0"/>
          </a:p>
          <a:p>
            <a:pPr marL="0" indent="0">
              <a:buNone/>
            </a:pPr>
            <a:r>
              <a:rPr lang="en-GB" dirty="0" smtClean="0"/>
              <a:t>Our school website.</a:t>
            </a:r>
            <a:endParaRPr lang="en-GB" dirty="0" smtClean="0"/>
          </a:p>
          <a:p>
            <a:pPr marL="0" indent="0">
              <a:buNone/>
            </a:pPr>
            <a:r>
              <a:rPr lang="en-GB" dirty="0" smtClean="0">
                <a:hlinkClick r:id="rId1"/>
              </a:rPr>
              <a:t>www.ribby.lancsngfl.ac.uk</a:t>
            </a:r>
            <a:endParaRPr lang="en-GB" dirty="0" smtClean="0"/>
          </a:p>
          <a:p>
            <a:pPr marL="0" indent="0">
              <a:buNone/>
            </a:pPr>
            <a:endParaRPr lang="en-GB" dirty="0"/>
          </a:p>
        </p:txBody>
      </p:sp>
      <p:pic>
        <p:nvPicPr>
          <p:cNvPr id="2050" name="Picture 2" descr="C:\Users\manager\Pictures\IMG_2018-04-22 20-07-36_3.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47864" y="2852936"/>
            <a:ext cx="2607260" cy="19473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 Time</a:t>
            </a:r>
            <a:endParaRPr lang="en-GB" dirty="0"/>
          </a:p>
        </p:txBody>
      </p:sp>
      <p:pic>
        <p:nvPicPr>
          <p:cNvPr id="4" name="Content Placeholder 3"/>
          <p:cNvPicPr>
            <a:picLocks noGrp="1" noChangeAspect="1"/>
          </p:cNvPicPr>
          <p:nvPr>
            <p:ph idx="1"/>
          </p:nvPr>
        </p:nvPicPr>
        <p:blipFill>
          <a:blip r:embed="rId1">
            <a:extLst>
              <a:ext uri="{28A0092B-C50C-407E-A947-70E740481C1C}">
                <a14:useLocalDpi xmlns:a14="http://schemas.microsoft.com/office/drawing/2010/main" val="0"/>
              </a:ext>
            </a:extLst>
          </a:blip>
          <a:stretch>
            <a:fillRect/>
          </a:stretch>
        </p:blipFill>
        <p:spPr>
          <a:xfrm>
            <a:off x="2303155" y="2132856"/>
            <a:ext cx="4501093" cy="3672408"/>
          </a:xfr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4460</Words>
  <Application>WPS Presentation</Application>
  <PresentationFormat>On-screen Show (4:3)</PresentationFormat>
  <Paragraphs>125</Paragraphs>
  <Slides>16</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16</vt:i4>
      </vt:variant>
    </vt:vector>
  </HeadingPairs>
  <TitlesOfParts>
    <vt:vector size="24" baseType="lpstr">
      <vt:lpstr>Arial</vt:lpstr>
      <vt:lpstr>SimSun</vt:lpstr>
      <vt:lpstr>Wingdings</vt:lpstr>
      <vt:lpstr>Tempus Sans ITC</vt:lpstr>
      <vt:lpstr>Calibri</vt:lpstr>
      <vt:lpstr>Microsoft YaHei</vt:lpstr>
      <vt:lpstr>Arial Unicode MS</vt:lpstr>
      <vt:lpstr>Office Theme</vt:lpstr>
      <vt:lpstr>Ribby with Wrea Endowed C of E Primary  Welcome </vt:lpstr>
      <vt:lpstr>Our Vision</vt:lpstr>
      <vt:lpstr>Mission Statement</vt:lpstr>
      <vt:lpstr>History of our school</vt:lpstr>
      <vt:lpstr>Church Links</vt:lpstr>
      <vt:lpstr>Ofsted</vt:lpstr>
      <vt:lpstr>School Family</vt:lpstr>
      <vt:lpstr>Learning across the curriculum</vt:lpstr>
      <vt:lpstr>Extra Curricular</vt:lpstr>
      <vt:lpstr>Governors, Trustees, PTFA</vt:lpstr>
      <vt:lpstr>Safeguarding</vt:lpstr>
      <vt:lpstr>Technology</vt:lpstr>
      <vt:lpstr>School Day</vt:lpstr>
      <vt:lpstr>PowerPoint 演示文稿</vt:lpstr>
      <vt:lpstr>Before and After School Care</vt:lpstr>
      <vt:lpstr>Question Time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Ribby with Wrea Endowed C of E Primary  Welcome</dc:title>
  <dc:creator>Teacher</dc:creator>
  <cp:lastModifiedBy>manager</cp:lastModifiedBy>
  <cp:revision>35</cp:revision>
  <dcterms:created xsi:type="dcterms:W3CDTF">2015-10-20T17:23:00Z</dcterms:created>
  <dcterms:modified xsi:type="dcterms:W3CDTF">2023-10-06T10:20:54Z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D0869186DAF34F77A25558DB1883AAAB</vt:lpwstr>
  </property>
  <property fmtid="{D5CDD505-2E9C-101B-9397-08002B2CF9AE}" pid="3" name="KSOProductBuildVer">
    <vt:lpwstr>1033-11.2.0.11225</vt:lpwstr>
  </property>
</Properties>
</file>